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55" r:id="rId3"/>
    <p:sldId id="356" r:id="rId4"/>
    <p:sldId id="260" r:id="rId5"/>
    <p:sldId id="415" r:id="rId6"/>
    <p:sldId id="359" r:id="rId7"/>
    <p:sldId id="357" r:id="rId8"/>
    <p:sldId id="403" r:id="rId9"/>
    <p:sldId id="404" r:id="rId10"/>
    <p:sldId id="361" r:id="rId11"/>
    <p:sldId id="362" r:id="rId12"/>
    <p:sldId id="373" r:id="rId13"/>
    <p:sldId id="369" r:id="rId14"/>
    <p:sldId id="374" r:id="rId15"/>
    <p:sldId id="375" r:id="rId16"/>
    <p:sldId id="376" r:id="rId17"/>
    <p:sldId id="367" r:id="rId18"/>
    <p:sldId id="370" r:id="rId19"/>
    <p:sldId id="377" r:id="rId20"/>
    <p:sldId id="371" r:id="rId21"/>
    <p:sldId id="391" r:id="rId22"/>
    <p:sldId id="378" r:id="rId23"/>
    <p:sldId id="389" r:id="rId24"/>
    <p:sldId id="366" r:id="rId25"/>
    <p:sldId id="372" r:id="rId26"/>
    <p:sldId id="380" r:id="rId27"/>
    <p:sldId id="381" r:id="rId28"/>
    <p:sldId id="382" r:id="rId29"/>
    <p:sldId id="383" r:id="rId30"/>
    <p:sldId id="386" r:id="rId31"/>
    <p:sldId id="387" r:id="rId32"/>
    <p:sldId id="368" r:id="rId33"/>
    <p:sldId id="388" r:id="rId34"/>
    <p:sldId id="416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7" r:id="rId46"/>
    <p:sldId id="455" r:id="rId47"/>
    <p:sldId id="437" r:id="rId48"/>
    <p:sldId id="420" r:id="rId49"/>
    <p:sldId id="444" r:id="rId50"/>
    <p:sldId id="429" r:id="rId51"/>
    <p:sldId id="438" r:id="rId52"/>
    <p:sldId id="456" r:id="rId53"/>
    <p:sldId id="457" r:id="rId54"/>
    <p:sldId id="449" r:id="rId55"/>
    <p:sldId id="450" r:id="rId56"/>
    <p:sldId id="451" r:id="rId57"/>
    <p:sldId id="452" r:id="rId58"/>
    <p:sldId id="453" r:id="rId59"/>
    <p:sldId id="454" r:id="rId60"/>
    <p:sldId id="424" r:id="rId61"/>
    <p:sldId id="445" r:id="rId62"/>
    <p:sldId id="446" r:id="rId63"/>
    <p:sldId id="447" r:id="rId64"/>
    <p:sldId id="448" r:id="rId65"/>
    <p:sldId id="423" r:id="rId66"/>
    <p:sldId id="440" r:id="rId67"/>
    <p:sldId id="441" r:id="rId68"/>
    <p:sldId id="443" r:id="rId69"/>
    <p:sldId id="442" r:id="rId70"/>
    <p:sldId id="354" r:id="rId71"/>
    <p:sldId id="428" r:id="rId7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7+Ti7Y1PUHS+xSbgUZsW8rHSl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tae KIM" initials="KK" lastIdx="1" clrIdx="0">
    <p:extLst>
      <p:ext uri="{19B8F6BF-5375-455C-9EA6-DF929625EA0E}">
        <p15:presenceInfo xmlns:p15="http://schemas.microsoft.com/office/powerpoint/2012/main" userId="S::kyutae.kim@etu.u-paris.fr::9c540af0-5d8d-4831-8857-9da09aee09d2" providerId="AD"/>
      </p:ext>
    </p:extLst>
  </p:cmAuthor>
  <p:cmAuthor id="2" name="w" initials="w" lastIdx="2" clrIdx="1">
    <p:extLst>
      <p:ext uri="{19B8F6BF-5375-455C-9EA6-DF929625EA0E}">
        <p15:presenceInfo xmlns:p15="http://schemas.microsoft.com/office/powerpoint/2012/main" userId="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C"/>
    <a:srgbClr val="FFFF99"/>
    <a:srgbClr val="F8B62A"/>
    <a:srgbClr val="FFC9D7"/>
    <a:srgbClr val="C00000"/>
    <a:srgbClr val="0000FF"/>
    <a:srgbClr val="007D00"/>
    <a:srgbClr val="993300"/>
    <a:srgbClr val="538234"/>
    <a:srgbClr val="D70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ED82C-DFB5-433B-8B33-7B298AD14F54}">
  <a:tblStyle styleId="{FF1ED82C-DFB5-433B-8B33-7B298AD14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DD3A8D-D20A-4945-B46B-B3D6B2CC55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9E8"/>
          </a:solidFill>
        </a:fill>
      </a:tcStyle>
    </a:wholeTbl>
    <a:band1H>
      <a:tcTxStyle/>
      <a:tcStyle>
        <a:tcBdr/>
        <a:fill>
          <a:solidFill>
            <a:srgbClr val="F9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1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000" autoAdjust="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customschemas.google.com/relationships/presentationmetadata" Target="meta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iscussion/11127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RGB</a:t>
            </a: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66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조금 더 보기 쉽게 다음페이지에 연령대에 따른 생존율을 보도록 하겠습니다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535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3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153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696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8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242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3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434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3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92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391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80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137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30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929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71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35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471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22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98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182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47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89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80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9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21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http://www.hani.co.kr/arti/international/international_general/526929.html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921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03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83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4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47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96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585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나눔스퀘어 Bold" panose="020B0600000101010101" pitchFamily="50" charset="-127"/>
                <a:cs typeface="Times New Roman" panose="02020603050405020304" pitchFamily="18" charset="0"/>
                <a:hlinkClick r:id="rId3"/>
              </a:rPr>
              <a:t>https://www.kaggle.com/c/titanic/discussion/11127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403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나눔스퀘어 Bold" panose="020B0600000101010101" pitchFamily="50" charset="-127"/>
                <a:cs typeface="Times New Roman" panose="02020603050405020304" pitchFamily="18" charset="0"/>
              </a:rPr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71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334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634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562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 smtClean="0"/>
              <a:t>Voting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결과가 편향되지 않게 만들기위해선 모델 선정이 중요하다 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- </a:t>
            </a:r>
            <a:r>
              <a:rPr lang="ko-KR" altLang="en-US" dirty="0" smtClean="0"/>
              <a:t>각기 다른 모델들을 학습시키고 </a:t>
            </a:r>
            <a:r>
              <a:rPr lang="ko-KR" altLang="en-US" dirty="0" err="1" smtClean="0"/>
              <a:t>그결과</a:t>
            </a:r>
            <a:r>
              <a:rPr lang="ko-KR" altLang="en-US" dirty="0" smtClean="0"/>
              <a:t> 를 토대로 최종결과를 뽑기 때문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- </a:t>
            </a:r>
            <a:r>
              <a:rPr lang="ko-KR" altLang="en-US" dirty="0" smtClean="0"/>
              <a:t>비슷한 기반의 모델을 많이 사용 하면 </a:t>
            </a:r>
            <a:r>
              <a:rPr lang="ko-KR" altLang="en-US" dirty="0" err="1" smtClean="0"/>
              <a:t>각모델의</a:t>
            </a:r>
            <a:r>
              <a:rPr lang="ko-KR" altLang="en-US" dirty="0" smtClean="0"/>
              <a:t> 결과가 비슷하기에 </a:t>
            </a:r>
            <a:r>
              <a:rPr lang="en-US" altLang="ko-KR" dirty="0" smtClean="0"/>
              <a:t>Voting </a:t>
            </a:r>
            <a:r>
              <a:rPr lang="ko-KR" altLang="en-US" dirty="0" smtClean="0"/>
              <a:t>결과도 크게 </a:t>
            </a:r>
            <a:r>
              <a:rPr lang="ko-KR" altLang="en-US" dirty="0" err="1" smtClean="0"/>
              <a:t>다르지않을것이기에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Voting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하는의미가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	  </a:t>
            </a:r>
            <a:r>
              <a:rPr lang="ko-KR" altLang="en-US" dirty="0" smtClean="0"/>
              <a:t>퇴색된다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Voting </a:t>
            </a:r>
            <a:r>
              <a:rPr lang="ko-KR" altLang="en-US" dirty="0" smtClean="0"/>
              <a:t>에 들어갈 모델을 </a:t>
            </a:r>
            <a:r>
              <a:rPr lang="ko-KR" altLang="en-US" dirty="0" err="1" smtClean="0"/>
              <a:t>선정할땐</a:t>
            </a:r>
            <a:r>
              <a:rPr lang="ko-KR" altLang="en-US" dirty="0" smtClean="0"/>
              <a:t> 성격이 다른 모델들을 선정하는 것이 의미가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Stacking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간단하며 정보 누설의 위험을 줄임</a:t>
            </a:r>
            <a:endParaRPr lang="en-US" altLang="ko-KR" sz="12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Stacking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Cross-fold-validation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사용하고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Blending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Holdout Validation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177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53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7156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30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202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불필요한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반복 탐색을 줄여 빠르게 최적의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파라미터를 찾을 수 있는 방법</a:t>
            </a:r>
            <a:endParaRPr lang="en-US" altLang="ko-KR" sz="12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파라미터를 선택하는 문제에 대하여 정형화된 방법을 찾지 못해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경험에 의해서 선택해야 함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사용하는 이유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Grid search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or R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andom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search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는 도출된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값을 일일이 모델에 적용한 뒤 성능 비교를 해야 하는 부분이 존재하지만 베이지안 최적화는 사용자가 설정한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구간내에서 최적의 값을 도출함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단점으로는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다른 최적화 방법론들도 마찬가지로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hyperparameter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증가하면 차원이 급격하게 늘어나며 이에 대해 성능을 예측하는 것이 점점 더 어려워진다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1.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사전 지식 즉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, 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후보군 설정 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2.  Surrogate Model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후보군과 모델의 성능 사이의 관계 도출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(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추려내고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)</a:t>
            </a: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3.  Acquisition function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최적의 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도출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(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기대값의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범위를 도출하고 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-&gt; surrogate model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로 다시 들어가서 같은 과정반복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????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해서 최적의 해를 찾는 과정</a:t>
            </a:r>
            <a:endParaRPr lang="en-US" altLang="ko-KR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2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65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파라미터 정보를 서치하는 시간과 프로그램 러닝타임을 고려했을 때 </a:t>
            </a:r>
            <a:r>
              <a:rPr lang="ko-KR" altLang="en-US" dirty="0" err="1"/>
              <a:t>파이캐럿으로</a:t>
            </a:r>
            <a:r>
              <a:rPr lang="ko-KR" altLang="en-US" dirty="0"/>
              <a:t> </a:t>
            </a:r>
            <a:r>
              <a:rPr lang="ko-KR" altLang="en-US" dirty="0" err="1"/>
              <a:t>자동튜닝을</a:t>
            </a:r>
            <a:r>
              <a:rPr lang="ko-KR" altLang="en-US" dirty="0"/>
              <a:t> 하는 것이 성능과 시간측면에서 이득이다</a:t>
            </a:r>
            <a:r>
              <a:rPr lang="en-US" altLang="ko-KR" dirty="0"/>
              <a:t>. (</a:t>
            </a:r>
            <a:r>
              <a:rPr lang="ko-KR" altLang="en-US" dirty="0" err="1"/>
              <a:t>우리입장</a:t>
            </a:r>
            <a:r>
              <a:rPr lang="en-US" altLang="ko-KR" dirty="0"/>
              <a:t>)</a:t>
            </a:r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891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79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72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1326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4501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5153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05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996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9423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223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5763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111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013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9321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5389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03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5571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894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2626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0749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6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64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52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rgbClr val="26262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7" name="Google Shape;47;p3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You can Resize without losing quality</a:t>
            </a:r>
            <a:endParaRPr sz="14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You can Change Fill Color &amp;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Line Color</a:t>
            </a:r>
            <a:endParaRPr sz="14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www.allppt.com</a:t>
            </a:r>
            <a:endParaRPr sz="14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FREE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PPT TEMPLATES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" name="Google Shape;17;p20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20"/>
          <p:cNvSpPr>
            <a:spLocks noGrp="1"/>
          </p:cNvSpPr>
          <p:nvPr>
            <p:ph type="pic" idx="3"/>
          </p:nvPr>
        </p:nvSpPr>
        <p:spPr>
          <a:xfrm>
            <a:off x="6375130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" name="Google Shape;19;p20"/>
          <p:cNvSpPr>
            <a:spLocks noGrp="1"/>
          </p:cNvSpPr>
          <p:nvPr>
            <p:ph type="pic" idx="4"/>
          </p:nvPr>
        </p:nvSpPr>
        <p:spPr>
          <a:xfrm>
            <a:off x="910179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20"/>
          <p:cNvSpPr>
            <a:spLocks noGrp="1"/>
          </p:cNvSpPr>
          <p:nvPr>
            <p:ph type="pic" idx="5"/>
          </p:nvPr>
        </p:nvSpPr>
        <p:spPr>
          <a:xfrm>
            <a:off x="92180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079368" y="2100242"/>
            <a:ext cx="4033264" cy="3172231"/>
            <a:chOff x="2444748" y="555045"/>
            <a:chExt cx="7282048" cy="5727454"/>
          </a:xfrm>
        </p:grpSpPr>
        <p:sp>
          <p:nvSpPr>
            <p:cNvPr id="28" name="Google Shape;28;p26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6" name="Google Shape;36;p26"/>
          <p:cNvSpPr>
            <a:spLocks noGrp="1"/>
          </p:cNvSpPr>
          <p:nvPr>
            <p:ph type="pic" idx="2"/>
          </p:nvPr>
        </p:nvSpPr>
        <p:spPr>
          <a:xfrm>
            <a:off x="4247170" y="2261798"/>
            <a:ext cx="3678250" cy="215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github.com/microsoft/LightGBM" TargetMode="External"/><Relationship Id="rId4" Type="http://schemas.openxmlformats.org/officeDocument/2006/relationships/hyperlink" Target="https://xgboost.readthedocs.io/en/latest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lgks32/0423project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jm94.github.io/2021/04/29/Bayesian-Optimization/" TargetMode="External"/><Relationship Id="rId5" Type="http://schemas.openxmlformats.org/officeDocument/2006/relationships/hyperlink" Target="https://www.kaggle.com/kwonjungmin/notebook5df7ae9696" TargetMode="External"/><Relationship Id="rId4" Type="http://schemas.openxmlformats.org/officeDocument/2006/relationships/hyperlink" Target="https://www.kaggle.com/elon4773/titanic-visualization-baysianoptimiza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bg2">
                <a:lumMod val="40000"/>
                <a:lumOff val="60000"/>
              </a:schemeClr>
            </a:gs>
            <a:gs pos="65000">
              <a:schemeClr val="bg2">
                <a:lumMod val="60000"/>
                <a:lumOff val="40000"/>
              </a:schemeClr>
            </a:gs>
            <a:gs pos="85000">
              <a:schemeClr val="bg2">
                <a:lumMod val="75000"/>
              </a:schemeClr>
            </a:gs>
            <a:gs pos="99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64;gbf9ebb5319_0_18">
            <a:extLst>
              <a:ext uri="{FF2B5EF4-FFF2-40B4-BE49-F238E27FC236}">
                <a16:creationId xmlns:a16="http://schemas.microsoft.com/office/drawing/2014/main" id="{EC6BD045-6406-4406-BC83-AEE43565D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103891"/>
              </p:ext>
            </p:extLst>
          </p:nvPr>
        </p:nvGraphicFramePr>
        <p:xfrm>
          <a:off x="1935500" y="4898836"/>
          <a:ext cx="8250153" cy="18424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825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&lt; Tabular</a:t>
                      </a:r>
                      <a:r>
                        <a:rPr lang="en-US" altLang="ko-KR" sz="2500" b="1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Playground Series – Apr 2021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&gt;</a:t>
                      </a: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Team: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권정민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서지훈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이현정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전은진</a:t>
                      </a:r>
                      <a:endParaRPr lang="en-US" altLang="ko-KR" sz="25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Date:</a:t>
                      </a:r>
                      <a:r>
                        <a:rPr lang="en-US" altLang="ko-KR" sz="2500" b="1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2021.04.22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8" name="Picture 4" descr="파일:Titanic 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52" y="333738"/>
            <a:ext cx="5975260" cy="45650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33537"/>
            <a:ext cx="9407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:https://</a:t>
            </a:r>
            <a:r>
              <a:rPr lang="en-US" altLang="ko-KR" sz="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namu.wiki</a:t>
            </a:r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/w/%ED%83%80%EC%9D%B4%ED%83%80%EB%8B%89%ED%98%B8%20%EC%B9%A8%EB%AA%B0%20%EC%82%AC%EA%B3%A0&gt;</a:t>
            </a:r>
            <a:endParaRPr lang="ko-KR" altLang="en-US" sz="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64766623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Survived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52850"/>
            <a:ext cx="3910658" cy="4030844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생존율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9F16E-B7AE-4A9A-B3CA-E914944BB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08" y="1973300"/>
            <a:ext cx="3770790" cy="4030844"/>
          </a:xfrm>
          <a:prstGeom prst="rect">
            <a:avLst/>
          </a:prstGeom>
        </p:spPr>
      </p:pic>
      <p:sp>
        <p:nvSpPr>
          <p:cNvPr id="10" name="오른쪽 화살표 10">
            <a:extLst>
              <a:ext uri="{FF2B5EF4-FFF2-40B4-BE49-F238E27FC236}">
                <a16:creationId xmlns:a16="http://schemas.microsoft.com/office/drawing/2014/main" id="{0C3D8DC3-E42F-45F4-8E36-CCC312E42638}"/>
              </a:ext>
            </a:extLst>
          </p:cNvPr>
          <p:cNvSpPr/>
          <p:nvPr/>
        </p:nvSpPr>
        <p:spPr>
          <a:xfrm>
            <a:off x="5152344" y="148634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3181C-15DC-48D6-BE0F-E0260A6DD3BE}"/>
              </a:ext>
            </a:extLst>
          </p:cNvPr>
          <p:cNvSpPr txBox="1"/>
          <p:nvPr/>
        </p:nvSpPr>
        <p:spPr>
          <a:xfrm>
            <a:off x="5552544" y="147763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생존율</a:t>
            </a: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67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978684646"/>
              </p:ext>
            </p:extLst>
          </p:nvPr>
        </p:nvGraphicFramePr>
        <p:xfrm>
          <a:off x="230777" y="66142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565056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56347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나이와 생존율의 관계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6096000" y="1544606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6200" y="1535897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 by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1454"/>
            <a:ext cx="5316705" cy="30104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F61DA-A9D2-4C9F-99FD-12FE9B724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9" y="2211904"/>
            <a:ext cx="5640458" cy="2974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254B72-7E73-45FE-B843-2BEE01D38E26}"/>
              </a:ext>
            </a:extLst>
          </p:cNvPr>
          <p:cNvSpPr txBox="1"/>
          <p:nvPr/>
        </p:nvSpPr>
        <p:spPr>
          <a:xfrm>
            <a:off x="374469" y="5201858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젊은 사람들에 비해 노년층의 생존율이 더 많은 것을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A5A0C-B39B-4FE8-A920-B3B58FFCD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622" y="2609692"/>
            <a:ext cx="828675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5EA133-100B-451A-9F0C-F49BF08E7E9D}"/>
              </a:ext>
            </a:extLst>
          </p:cNvPr>
          <p:cNvSpPr txBox="1"/>
          <p:nvPr/>
        </p:nvSpPr>
        <p:spPr>
          <a:xfrm>
            <a:off x="6096000" y="5201379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등석에는 젊은 사람들이 대부분임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FA135-569C-4EF3-B323-1C9CD26D4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3316" y="2443223"/>
            <a:ext cx="876300" cy="6286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670179" y="616405"/>
            <a:ext cx="1040782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노년 층의 생존율이 더 높다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1063690" y="622246"/>
            <a:ext cx="1324947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42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나이 분포도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1F67DF-3344-49BF-BC4D-32361FCA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032904"/>
            <a:ext cx="4011114" cy="3394620"/>
          </a:xfrm>
          <a:prstGeom prst="rect">
            <a:avLst/>
          </a:prstGeom>
        </p:spPr>
      </p:pic>
      <p:sp>
        <p:nvSpPr>
          <p:cNvPr id="14" name="오른쪽 화살표 4">
            <a:extLst>
              <a:ext uri="{FF2B5EF4-FFF2-40B4-BE49-F238E27FC236}">
                <a16:creationId xmlns:a16="http://schemas.microsoft.com/office/drawing/2014/main" id="{4101FB92-0966-4796-8CB0-E5C2CF804052}"/>
              </a:ext>
            </a:extLst>
          </p:cNvPr>
          <p:cNvSpPr/>
          <p:nvPr/>
        </p:nvSpPr>
        <p:spPr>
          <a:xfrm>
            <a:off x="5561059" y="158192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5961259" y="157321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연령대에 따른 생존율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70301C-0E81-495B-B944-9A7AE10E5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281" y="2090336"/>
            <a:ext cx="4285406" cy="3397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D0393-FE73-44A8-8DC6-4DEDF233553D}"/>
              </a:ext>
            </a:extLst>
          </p:cNvPr>
          <p:cNvSpPr txBox="1"/>
          <p:nvPr/>
        </p:nvSpPr>
        <p:spPr>
          <a:xfrm>
            <a:off x="5493927" y="5488750"/>
            <a:ext cx="530061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대의 생존율이 가장 높음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대의 생존율이 가장 낮음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1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18811166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승객 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F16A1-3460-4AA0-85BB-AFE104AD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3" y="1973300"/>
            <a:ext cx="3735977" cy="3125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6704F-C482-4D12-A315-F1DBE78A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29" y="1973300"/>
            <a:ext cx="3991785" cy="3103331"/>
          </a:xfrm>
          <a:prstGeom prst="rect">
            <a:avLst/>
          </a:prstGeom>
        </p:spPr>
      </p:pic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5A649-09CE-4983-A60A-2123A45A6276}"/>
              </a:ext>
            </a:extLst>
          </p:cNvPr>
          <p:cNvSpPr txBox="1"/>
          <p:nvPr/>
        </p:nvSpPr>
        <p:spPr>
          <a:xfrm>
            <a:off x="380133" y="5182511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많은 인원수가 탑승한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6D89E-5683-4EF0-9858-5BD21AC9AB1A}"/>
              </a:ext>
            </a:extLst>
          </p:cNvPr>
          <p:cNvSpPr txBox="1"/>
          <p:nvPr/>
        </p:nvSpPr>
        <p:spPr>
          <a:xfrm>
            <a:off x="5674729" y="5182510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그러나 가장 낮은 생존율을 보이는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87626" y="628245"/>
            <a:ext cx="10790374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등급일 수록 생존율도 높아진다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20" name="순서도: 지연 19"/>
          <p:cNvSpPr/>
          <p:nvPr/>
        </p:nvSpPr>
        <p:spPr>
          <a:xfrm>
            <a:off x="1287625" y="634086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4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3417141"/>
              </p:ext>
            </p:extLst>
          </p:nvPr>
        </p:nvGraphicFramePr>
        <p:xfrm>
          <a:off x="252549" y="663060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4403868" y="1448320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4804068" y="1439611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AAAD1-A0EC-45A7-A6C4-00B74A8B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73300"/>
            <a:ext cx="3608142" cy="4576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7B4F96-549E-4425-A788-7ABE07EA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560" y="1973300"/>
            <a:ext cx="3440371" cy="4576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F6A0C1-EFAF-4DDF-8215-523D6E1E5346}"/>
              </a:ext>
            </a:extLst>
          </p:cNvPr>
          <p:cNvSpPr txBox="1"/>
          <p:nvPr/>
        </p:nvSpPr>
        <p:spPr>
          <a:xfrm>
            <a:off x="7897657" y="1973300"/>
            <a:ext cx="3857634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탑승인원 중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70%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해당하는 승객들은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S(</a:t>
            </a:r>
            <a:r>
              <a:rPr lang="en-US" altLang="ko-KR" baseline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Southhampton</a:t>
            </a:r>
            <a:r>
              <a:rPr lang="en-US" altLang="ko-KR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해당함</a:t>
            </a:r>
            <a:endParaRPr lang="en-US" altLang="ko-KR" baseline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에서 탑승한 승객들이 탑승인원에 비해 가장 낮은 생존율을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2404" y="626078"/>
            <a:ext cx="10355596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‘S’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가장 많은 인원이 탑승하였고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생존율은 가장 낮았다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순서도: 지연 19"/>
          <p:cNvSpPr/>
          <p:nvPr/>
        </p:nvSpPr>
        <p:spPr>
          <a:xfrm>
            <a:off x="1722404" y="622237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56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128693482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Name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182BE-1B0D-4184-B1ED-B0487DF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1952849"/>
            <a:ext cx="4973034" cy="4597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147A7-BCF1-4043-88AA-5067E044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1973760"/>
            <a:ext cx="4869143" cy="4576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B8F95E-AF59-4051-8190-B6BD173F8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105" y="5782768"/>
            <a:ext cx="828675" cy="4191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255872" y="608874"/>
            <a:ext cx="10822127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흔한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수록 생존율이 높았지만 그만큼 많은 사람이 탑승했기 때문에 가능한 결과였다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순서도: 지연 16"/>
          <p:cNvSpPr/>
          <p:nvPr/>
        </p:nvSpPr>
        <p:spPr>
          <a:xfrm>
            <a:off x="1255873" y="605033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33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87794588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Sex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4310062" y="1494528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4710262" y="1485819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9E71E-C51C-4BCF-AD25-74363C37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91824"/>
            <a:ext cx="3691922" cy="3019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6BD4F9-B3F0-4DA1-91A5-5E6FE33B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62" y="2011328"/>
            <a:ext cx="3499813" cy="3021479"/>
          </a:xfrm>
          <a:prstGeom prst="rect">
            <a:avLst/>
          </a:prstGeom>
        </p:spPr>
      </p:pic>
      <p:sp>
        <p:nvSpPr>
          <p:cNvPr id="17" name="오른쪽 화살표 6">
            <a:extLst>
              <a:ext uri="{FF2B5EF4-FFF2-40B4-BE49-F238E27FC236}">
                <a16:creationId xmlns:a16="http://schemas.microsoft.com/office/drawing/2014/main" id="{768F02D3-3A52-48C1-8847-B779E1A065FF}"/>
              </a:ext>
            </a:extLst>
          </p:cNvPr>
          <p:cNvSpPr/>
          <p:nvPr/>
        </p:nvSpPr>
        <p:spPr>
          <a:xfrm>
            <a:off x="7939351" y="1527953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29127-95CF-4EDC-BF44-672F810F683A}"/>
              </a:ext>
            </a:extLst>
          </p:cNvPr>
          <p:cNvSpPr txBox="1"/>
          <p:nvPr/>
        </p:nvSpPr>
        <p:spPr>
          <a:xfrm>
            <a:off x="8289915" y="1527953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87759F-D8BA-405E-AB3A-D8C52614B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51" y="2011328"/>
            <a:ext cx="3815940" cy="3006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A13765-A7E1-47A1-95D3-623E3494A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978" y="2172127"/>
            <a:ext cx="828675" cy="419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BD9223-4CCA-4896-86A1-4AA1196A254F}"/>
              </a:ext>
            </a:extLst>
          </p:cNvPr>
          <p:cNvSpPr txBox="1"/>
          <p:nvPr/>
        </p:nvSpPr>
        <p:spPr>
          <a:xfrm>
            <a:off x="380134" y="5182511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남성의 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여성의 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3EC89-772E-4ED0-9FCD-B0AD836A6933}"/>
              </a:ext>
            </a:extLst>
          </p:cNvPr>
          <p:cNvSpPr txBox="1"/>
          <p:nvPr/>
        </p:nvSpPr>
        <p:spPr>
          <a:xfrm>
            <a:off x="4310062" y="5138687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남성의 생존율은 여성보다 훨씬 낮음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945C5-742E-4344-85A0-D6D57274A580}"/>
              </a:ext>
            </a:extLst>
          </p:cNvPr>
          <p:cNvSpPr txBox="1"/>
          <p:nvPr/>
        </p:nvSpPr>
        <p:spPr>
          <a:xfrm>
            <a:off x="7939351" y="5132094"/>
            <a:ext cx="328643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9930" y="624739"/>
            <a:ext cx="1101806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여성의 생존율이 남성의 생존율보다 훨씬 높았다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24" name="순서도: 지연 23"/>
          <p:cNvSpPr/>
          <p:nvPr/>
        </p:nvSpPr>
        <p:spPr>
          <a:xfrm>
            <a:off x="1059931" y="620898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03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480597301"/>
              </p:ext>
            </p:extLst>
          </p:nvPr>
        </p:nvGraphicFramePr>
        <p:xfrm>
          <a:off x="252549" y="65294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Cabin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217" y="4951187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승객들은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 code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 Code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있는 승객들 중 가장 많은 수를 차지하는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 이곳은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1st class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승객이 대부분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ED01E6-5BC3-43D9-A8A0-C3A98C40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6" y="1603023"/>
            <a:ext cx="3559318" cy="307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6A9AA-8A17-47CC-82E9-DC3AEA19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934" y="1480550"/>
            <a:ext cx="4117931" cy="3179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072D17-E6BE-4948-A252-5DB8EA90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865" y="1484595"/>
            <a:ext cx="4064307" cy="3175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CE989-69EF-4BD7-A488-76DF26942583}"/>
              </a:ext>
            </a:extLst>
          </p:cNvPr>
          <p:cNvSpPr txBox="1"/>
          <p:nvPr/>
        </p:nvSpPr>
        <p:spPr>
          <a:xfrm>
            <a:off x="8630816" y="4691418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▲생존자 비생존자 색 반대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34340" y="626688"/>
            <a:ext cx="1074365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알파벳 순서가 앞쪽인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Deck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수록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승객이 많았고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생존율도 더 높았다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13" name="순서도: 지연 12"/>
          <p:cNvSpPr/>
          <p:nvPr/>
        </p:nvSpPr>
        <p:spPr>
          <a:xfrm>
            <a:off x="1334341" y="622847"/>
            <a:ext cx="1346650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22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94243018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2B094-D2D8-455B-969A-FC1E0AE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2017957"/>
            <a:ext cx="3548486" cy="3025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ABB54-6757-4840-A5E5-2163AB45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81" y="2017957"/>
            <a:ext cx="3899602" cy="3027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2FA19-63EF-44AA-A88C-5DFEDD39E1E7}"/>
              </a:ext>
            </a:extLst>
          </p:cNvPr>
          <p:cNvSpPr txBox="1"/>
          <p:nvPr/>
        </p:nvSpPr>
        <p:spPr>
          <a:xfrm>
            <a:off x="436709" y="5185636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혼자 온 승객 수가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68%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해당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81228" y="646152"/>
            <a:ext cx="10896772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 자매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상관없이 대체적으로 생존율은 비슷하였다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15" name="순서도: 지연 14"/>
          <p:cNvSpPr/>
          <p:nvPr/>
        </p:nvSpPr>
        <p:spPr>
          <a:xfrm>
            <a:off x="1181228" y="642311"/>
            <a:ext cx="1365842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6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013127075"/>
              </p:ext>
            </p:extLst>
          </p:nvPr>
        </p:nvGraphicFramePr>
        <p:xfrm>
          <a:off x="252549" y="653729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 수에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 수에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3E7B4-203A-4E4A-A7C4-8E568FC7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2016709"/>
            <a:ext cx="4762414" cy="3980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703CF-185D-4C23-A8DD-A9057F93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2016709"/>
            <a:ext cx="5186944" cy="398067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227882" y="620239"/>
            <a:ext cx="10850118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자식 수에 따라 생존율이 높거나 낮거나 하지 않았다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14" name="순서도: 지연 13"/>
          <p:cNvSpPr/>
          <p:nvPr/>
        </p:nvSpPr>
        <p:spPr>
          <a:xfrm>
            <a:off x="1227882" y="616398"/>
            <a:ext cx="1359994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99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352609300"/>
              </p:ext>
            </p:extLst>
          </p:nvPr>
        </p:nvGraphicFramePr>
        <p:xfrm>
          <a:off x="3719428" y="851340"/>
          <a:ext cx="8119253" cy="5034294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804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4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INTRODUCTION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81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EXPLORATORY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DATA ANALYSIS (EDA)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695568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 3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FEATURE</a:t>
                      </a:r>
                      <a:r>
                        <a:rPr lang="en-US" sz="2800" b="0" baseline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ENGINEERING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17958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 4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MODELING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969874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Part5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 smtClean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REFERENCES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764954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398566432"/>
              </p:ext>
            </p:extLst>
          </p:nvPr>
        </p:nvGraphicFramePr>
        <p:xfrm>
          <a:off x="767551" y="981259"/>
          <a:ext cx="2731429" cy="5354227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3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542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5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371071110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Ticket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8" name="줄무늬가 있는 오른쪽 화살표 2">
            <a:extLst>
              <a:ext uri="{FF2B5EF4-FFF2-40B4-BE49-F238E27FC236}">
                <a16:creationId xmlns:a16="http://schemas.microsoft.com/office/drawing/2014/main" id="{3C495A14-FB16-406C-BD1F-3822EB8CF9D0}"/>
              </a:ext>
            </a:extLst>
          </p:cNvPr>
          <p:cNvSpPr/>
          <p:nvPr/>
        </p:nvSpPr>
        <p:spPr>
          <a:xfrm flipH="1">
            <a:off x="6818335" y="1706421"/>
            <a:ext cx="4661649" cy="4235610"/>
          </a:xfrm>
          <a:prstGeom prst="stripedRightArrow">
            <a:avLst>
              <a:gd name="adj1" fmla="val 50000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생존율을 보인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 Code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‘PC’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F17EE-D5F9-456E-84A5-9D86252E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1376301"/>
            <a:ext cx="6294664" cy="4895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4340" y="614416"/>
            <a:ext cx="1074365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클래스 비율이 높은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 Type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생존율이 더 높았다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11" name="순서도: 지연 10"/>
          <p:cNvSpPr/>
          <p:nvPr/>
        </p:nvSpPr>
        <p:spPr>
          <a:xfrm>
            <a:off x="1334341" y="610575"/>
            <a:ext cx="1346650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7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02471619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&amp; Ticket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886" y="5182289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‘PC’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생존율을 보임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등급의 비율이 높을 수록 생존율은 더 높은 것으로 확인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sca3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대체적으로 고른 분포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‘a’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생존율을 보임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C9D89-6600-4940-9BA7-1920CC90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15" y="1379770"/>
            <a:ext cx="7124332" cy="3682335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76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132980388"/>
              </p:ext>
            </p:extLst>
          </p:nvPr>
        </p:nvGraphicFramePr>
        <p:xfrm>
          <a:off x="237127" y="66889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A11D7-F511-4085-92CF-2ED01370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6" y="2026234"/>
            <a:ext cx="4980053" cy="4150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8C822A-0155-4419-B0AE-544E16B1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2026234"/>
            <a:ext cx="5522832" cy="415004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190558" y="646386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요금의 </a:t>
            </a:r>
            <a:r>
              <a:rPr lang="ko-KR" altLang="en-US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탑승료를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낸 사람들이 더 높은 생존율을 보이고 있다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순서도: 지연 13"/>
          <p:cNvSpPr/>
          <p:nvPr/>
        </p:nvSpPr>
        <p:spPr>
          <a:xfrm>
            <a:off x="1190559" y="642545"/>
            <a:ext cx="1364672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75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423538534"/>
              </p:ext>
            </p:extLst>
          </p:nvPr>
        </p:nvGraphicFramePr>
        <p:xfrm>
          <a:off x="252549" y="663060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9EA5C-8801-4D9B-9E4E-85B93736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4" y="2563959"/>
            <a:ext cx="11511311" cy="2218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432B4-20A3-4159-B63D-569A0350ED2B}"/>
              </a:ext>
            </a:extLst>
          </p:cNvPr>
          <p:cNvSpPr txBox="1"/>
          <p:nvPr/>
        </p:nvSpPr>
        <p:spPr>
          <a:xfrm>
            <a:off x="708413" y="4955277"/>
            <a:ext cx="815954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Fare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의 데이터 값이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불균형하여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값에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Log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취해서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histogram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생성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635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13D89-E9A6-45A8-8283-BBA9C506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37" y="2020222"/>
            <a:ext cx="8880805" cy="2602434"/>
          </a:xfrm>
          <a:prstGeom prst="rect">
            <a:avLst/>
          </a:prstGeom>
        </p:spPr>
      </p:pic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27DC06B8-53D5-4877-9BAD-BAD9AE22227D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06D10-34F9-4CB4-8691-195D6D96CECC}"/>
              </a:ext>
            </a:extLst>
          </p:cNvPr>
          <p:cNvSpPr txBox="1"/>
          <p:nvPr/>
        </p:nvSpPr>
        <p:spPr>
          <a:xfrm>
            <a:off x="836909" y="1498088"/>
            <a:ext cx="49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나이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B0DC3-D1F2-448F-AE15-18A2071731AB}"/>
              </a:ext>
            </a:extLst>
          </p:cNvPr>
          <p:cNvSpPr txBox="1"/>
          <p:nvPr/>
        </p:nvSpPr>
        <p:spPr>
          <a:xfrm>
            <a:off x="589109" y="4798380"/>
            <a:ext cx="815954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젊은 층 사람들은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1,2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많이 탑승한 것으로 확인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 이상의 사람들은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2, 3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7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08504685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F9169-2CB2-410B-B8D4-1AED77AA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53" y="1516217"/>
            <a:ext cx="8388245" cy="3166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531BB-E7C2-4CDE-B7B3-03FA11DA8E0A}"/>
              </a:ext>
            </a:extLst>
          </p:cNvPr>
          <p:cNvSpPr txBox="1"/>
          <p:nvPr/>
        </p:nvSpPr>
        <p:spPr>
          <a:xfrm>
            <a:off x="1333834" y="4788248"/>
            <a:ext cx="876108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첫번째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LOW Fare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낮은 가격대에는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두번째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MIDDEL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중간 가격대에서는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세번째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HIGH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높은 가격대에서는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7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23405390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Cabin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2AE70-4D9A-425E-A315-966FC2A9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68" y="1379770"/>
            <a:ext cx="8506445" cy="331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3241D-8041-4CCC-BE9E-F1EB771F215A}"/>
              </a:ext>
            </a:extLst>
          </p:cNvPr>
          <p:cNvSpPr txBox="1"/>
          <p:nvPr/>
        </p:nvSpPr>
        <p:spPr>
          <a:xfrm>
            <a:off x="948352" y="4796439"/>
            <a:ext cx="10669907" cy="10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첫번째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HIGH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높은 가격대에는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결측치를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제외하곤 다양한 분포를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두번째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MIDDLE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중간 가격대에서는 첫번째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그래프에비해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골고루 나타남을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세번째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LOW 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‘C’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 가장 많다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69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687010115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Cabin Code by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줄무늬가 있는 오른쪽 화살표 2">
            <a:extLst>
              <a:ext uri="{FF2B5EF4-FFF2-40B4-BE49-F238E27FC236}">
                <a16:creationId xmlns:a16="http://schemas.microsoft.com/office/drawing/2014/main" id="{6C941F26-203A-45DF-8112-1E1DD943BB83}"/>
              </a:ext>
            </a:extLst>
          </p:cNvPr>
          <p:cNvSpPr/>
          <p:nvPr/>
        </p:nvSpPr>
        <p:spPr>
          <a:xfrm flipH="1">
            <a:off x="5892406" y="1586753"/>
            <a:ext cx="5214864" cy="4223262"/>
          </a:xfrm>
          <a:prstGeom prst="stripedRightArrow">
            <a:avLst>
              <a:gd name="adj1" fmla="val 65708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A,B,C,D,E deck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등급 승객들이 가장 많이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F,G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2,3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승객들이 대부분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1,2,3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승객들 고르게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뒷순서의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알파벳일수록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승객이 더 많아지는 경향을 보인다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37E947-886E-43F1-99B7-EACA9E91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0" y="1847615"/>
            <a:ext cx="4933950" cy="3962400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8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37137466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by 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DD7880-F12B-4CB2-AEF8-6BA6BD9F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1" y="1778584"/>
            <a:ext cx="4972050" cy="4162425"/>
          </a:xfrm>
          <a:prstGeom prst="rect">
            <a:avLst/>
          </a:prstGeom>
        </p:spPr>
      </p:pic>
      <p:sp>
        <p:nvSpPr>
          <p:cNvPr id="9" name="줄무늬가 있는 오른쪽 화살표 2">
            <a:extLst>
              <a:ext uri="{FF2B5EF4-FFF2-40B4-BE49-F238E27FC236}">
                <a16:creationId xmlns:a16="http://schemas.microsoft.com/office/drawing/2014/main" id="{22711749-B190-40A8-A9AA-7B220F9BCC14}"/>
              </a:ext>
            </a:extLst>
          </p:cNvPr>
          <p:cNvSpPr/>
          <p:nvPr/>
        </p:nvSpPr>
        <p:spPr>
          <a:xfrm flipH="1">
            <a:off x="5892406" y="1586753"/>
            <a:ext cx="5214864" cy="4223262"/>
          </a:xfrm>
          <a:prstGeom prst="stripedRightArrow">
            <a:avLst>
              <a:gd name="adj1" fmla="val 65708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S(</a:t>
            </a:r>
            <a:r>
              <a:rPr lang="en-US" altLang="ko-KR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Southhampton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가장 적은 수의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승객들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대부분을 차지하는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승객들이 분포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48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02559433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 &amp;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29577D-5793-4AEB-8644-68757F1B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8" y="1973300"/>
            <a:ext cx="4600575" cy="3962400"/>
          </a:xfrm>
          <a:prstGeom prst="rect">
            <a:avLst/>
          </a:prstGeom>
        </p:spPr>
      </p:pic>
      <p:sp>
        <p:nvSpPr>
          <p:cNvPr id="11" name="줄무늬가 있는 오른쪽 화살표 2">
            <a:extLst>
              <a:ext uri="{FF2B5EF4-FFF2-40B4-BE49-F238E27FC236}">
                <a16:creationId xmlns:a16="http://schemas.microsoft.com/office/drawing/2014/main" id="{E72D0C2D-029C-43BE-BE65-82D368D2D04F}"/>
              </a:ext>
            </a:extLst>
          </p:cNvPr>
          <p:cNvSpPr/>
          <p:nvPr/>
        </p:nvSpPr>
        <p:spPr>
          <a:xfrm flipH="1">
            <a:off x="6312749" y="1712438"/>
            <a:ext cx="4174959" cy="4223262"/>
          </a:xfrm>
          <a:prstGeom prst="stripedRightArrow">
            <a:avLst>
              <a:gd name="adj1" fmla="val 65708"/>
              <a:gd name="adj2" fmla="val 5405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부모와 자식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 자매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모두 없이 혼자 온 사람의 비율이 가장 많음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6060075"/>
              </p:ext>
            </p:extLst>
          </p:nvPr>
        </p:nvGraphicFramePr>
        <p:xfrm>
          <a:off x="3426329" y="2791131"/>
          <a:ext cx="7329000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1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INTRODUCTION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630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7651759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 &amp; Age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6">
            <a:extLst>
              <a:ext uri="{FF2B5EF4-FFF2-40B4-BE49-F238E27FC236}">
                <a16:creationId xmlns:a16="http://schemas.microsoft.com/office/drawing/2014/main" id="{1B89EBAF-0756-472C-BBE9-424779AF65EC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C1D85-0173-42DB-83F5-49697482E18A}"/>
              </a:ext>
            </a:extLst>
          </p:cNvPr>
          <p:cNvSpPr txBox="1"/>
          <p:nvPr/>
        </p:nvSpPr>
        <p:spPr>
          <a:xfrm>
            <a:off x="836909" y="1498088"/>
            <a:ext cx="536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부모자식간의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수에 대한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AA0079-C8AC-47CD-8EE3-C08C7EF3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56" y="1949886"/>
            <a:ext cx="8934712" cy="34100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55F04-9DB5-4256-BE1D-CE8D7A8DDF1D}"/>
              </a:ext>
            </a:extLst>
          </p:cNvPr>
          <p:cNvSpPr txBox="1"/>
          <p:nvPr/>
        </p:nvSpPr>
        <p:spPr>
          <a:xfrm>
            <a:off x="1271060" y="5448664"/>
            <a:ext cx="106699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 이상인 분들을 보면 대부분이 부모 혹은 자식들과 함께 오지 않음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연령대별 대체적으로 부모 혹은 자식들과 함께 오지 않음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89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425232389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&amp; Age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6">
            <a:extLst>
              <a:ext uri="{FF2B5EF4-FFF2-40B4-BE49-F238E27FC236}">
                <a16:creationId xmlns:a16="http://schemas.microsoft.com/office/drawing/2014/main" id="{1B89EBAF-0756-472C-BBE9-424779AF65EC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C1D85-0173-42DB-83F5-49697482E18A}"/>
              </a:ext>
            </a:extLst>
          </p:cNvPr>
          <p:cNvSpPr txBox="1"/>
          <p:nvPr/>
        </p:nvSpPr>
        <p:spPr>
          <a:xfrm>
            <a:off x="836909" y="1498088"/>
            <a:ext cx="49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대한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97829B-D471-43D2-8DB7-9075F564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28" y="1991536"/>
            <a:ext cx="7696200" cy="3038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B9783-3A46-4132-854F-5A72CB232ADF}"/>
              </a:ext>
            </a:extLst>
          </p:cNvPr>
          <p:cNvSpPr txBox="1"/>
          <p:nvPr/>
        </p:nvSpPr>
        <p:spPr>
          <a:xfrm>
            <a:off x="1957497" y="5116829"/>
            <a:ext cx="106699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어린 연령대에서는 형제 자매 중 자신을 포함하여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명이 온 경우가 많음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높은 연령대에서는 형제 자매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배우자도 없이 혼자 온 비율이 가장 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73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16472816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Family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Size (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도출변수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= </a:t>
                      </a: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+ Parch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14" y="1507567"/>
            <a:ext cx="9661772" cy="3127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17" y="4875182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명인 그룹은 모두 살아남지 못하였다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대부분은 혼자 여행하는 사람들이고 생존율은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유의미한 의미를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찾지못함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81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Family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Size = </a:t>
                      </a: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+ Parch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EBB0BB-AF1B-4985-8832-D849736B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379770"/>
            <a:ext cx="9515475" cy="34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42F70-C9C6-4BD8-82B7-D222B79DDD19}"/>
              </a:ext>
            </a:extLst>
          </p:cNvPr>
          <p:cNvSpPr txBox="1"/>
          <p:nvPr/>
        </p:nvSpPr>
        <p:spPr>
          <a:xfrm>
            <a:off x="538313" y="5037018"/>
            <a:ext cx="1875189" cy="116955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single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usual(sizes 2,3,4,5)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big(6,7,8,9)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large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(all bigger then 10)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54DA-4510-4BA6-888A-1E6DE0D8B2CE}"/>
              </a:ext>
            </a:extLst>
          </p:cNvPr>
          <p:cNvSpPr txBox="1"/>
          <p:nvPr/>
        </p:nvSpPr>
        <p:spPr>
          <a:xfrm>
            <a:off x="2608217" y="5037018"/>
            <a:ext cx="815356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범위에 따라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나눈 결과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생존율은 큰 차이가 없음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그래프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family size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그룹에 따른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대한 승객 수 또한 큰 차이를 보이지 않음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997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668406277"/>
              </p:ext>
            </p:extLst>
          </p:nvPr>
        </p:nvGraphicFramePr>
        <p:xfrm>
          <a:off x="3426329" y="2791131"/>
          <a:ext cx="7329000" cy="174964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sz="36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FEATURE</a:t>
                      </a:r>
                      <a:r>
                        <a:rPr lang="en-US" sz="36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ENGINEERING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64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19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생존자의 나이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값에는 전체 나이의 평균을 넣었다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나이에는 어떠한 경향이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없어보였기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때문이다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나이별 생존자 비율을 살펴보면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나이가 많을수록 높은 생존비율을 보인다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이것의 이유는 다양한 이유로 설명할 수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있을것이다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자료를 보면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대의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 비율이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높았기때문이라고도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설명할 수 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그렇게만본다면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대가아닌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다른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연령에대해선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설명이 부족하기때문에 다른 변수와의 상관관계를 고려하지않는 접근을 해보고자 한다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타이타닉 침몰 당시에 선장의 지시로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어린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사람을 먼저 태웠던 것을 근거로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데이터에선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나이가 많은 사람을 먼저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구조했을수도있다고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추론 할 수 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여러 근거로 나이가 많을수록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올라가는 경향을 보이기에 이 변수는 유의미하다고 판단했다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C9026-38C7-4AD9-82C5-9574EEE8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16" y="5130247"/>
            <a:ext cx="6687483" cy="905001"/>
          </a:xfrm>
          <a:prstGeom prst="rect">
            <a:avLst/>
          </a:prstGeom>
        </p:spPr>
      </p:pic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56049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8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3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생존자들의 객실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객실이 존재한다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처리는 생략한다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 범주형 데이터이며 항목별 순위가 존재하기때문에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객실의 급이다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생존률을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살펴보면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등실일수록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높았다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 이유는 여러가지가 있지만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가장 현실적인 이유는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1,2,3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등석 별로 해당되는 갑판에서 구명보트에 탑승했는데 배의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등석 갑판에는 구명보트가 없었다는 기록으로 보아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별로 구명보트를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탈수있는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인원이 제한적이었기 때문으로 보인다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변수는 유의미하다고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C721F4-DB45-435F-9A0E-95D1A3D0F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35"/>
          <a:stretch/>
        </p:blipFill>
        <p:spPr>
          <a:xfrm>
            <a:off x="5416731" y="4296598"/>
            <a:ext cx="5831549" cy="1298607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63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Embarked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48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배를 탄 항구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결측치를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제외하면 세가지 문자로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이루어져있다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굉장히 낮은 비율이었고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범주형 데이터이며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종류는 별로 없었지만 항구별로 순위가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있어보였기때문에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에서 탄 사람이 가장 많았고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그다음이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C,Q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자료를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봤을때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항구별로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확연하게 차이가 났다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(C&gt;Q&gt;S)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차이는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탑승항구별로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빈부격차가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존재했기때문으로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추측했고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항구별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시각화하니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지켜볼만한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결과가 나왔다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3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등실에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묵지않은 사람의 비율이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(C&gt;Q&gt;S)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였기 때문이다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이를 통해 의견이 타당하다고 생각했고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변수는 생존여부에 유의미한 변수라고 생각했다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58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Name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09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이름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없지만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성이 없는 데이터가 존재한다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보다는 성이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중요할것같아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성만 분리하여 데이터 처리를 하였고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성이없는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문자로 이루어진 범주형 데이터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종류가 굉장히 많아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라벨인코딩으로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성에 따라서는 그 시대에 흔한 성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박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이와 같은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일수도 있고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귀족가문의 성이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있을수도있다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시각화한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자료에따르면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가장 많은 수의 성을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가진사람이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많이 살아남았다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이것은 그 성을 가진 사람의 수 자체가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많기때문이라고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생존여부에 큰 영향을 주는 변수가 아니라고 판단하여 평가지표를 통해 확인하</a:t>
            </a: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Name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변수를 제외하자 조금의 차이로 낮게 나와 조금의 영향을 가진 변수라고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09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Sex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성별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여성과 남성으로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구분되어있다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이루어진 범주형 데이터이다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여성의 생존비율이 더 높아 우선순위가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있는것같아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자료에 따르면 여성의 생존비율이 더 높은 것을 확인 할 수 있었다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타이타닉호의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사고 당시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선장은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여자와 어린이를 먼저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태우라고 지시했다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그리고 항해사마다 그 지시를 받아들인 형태가 달랐는데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 항해사 머독은 남자들도 태운 반면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2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등항해사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라이톨러는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지시를 철저히 실시했기에 여성의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높았다고 추정된다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성별에 따른 생존여부가 유의미하다고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D74773-FD84-4344-90A6-AD4DF94E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54" y="4478877"/>
            <a:ext cx="6687483" cy="905001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3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379771"/>
            <a:ext cx="11964000" cy="50645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239254776"/>
              </p:ext>
            </p:extLst>
          </p:nvPr>
        </p:nvGraphicFramePr>
        <p:xfrm>
          <a:off x="252549" y="753837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OVERVIEW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OF COMPETITION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7005" y="6136566"/>
            <a:ext cx="6258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https://www.kaggle.com/c/tabular-playground-series-apr-2021&gt;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16" y="1487708"/>
            <a:ext cx="10156468" cy="186851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97327"/>
              </p:ext>
            </p:extLst>
          </p:nvPr>
        </p:nvGraphicFramePr>
        <p:xfrm>
          <a:off x="996032" y="3645923"/>
          <a:ext cx="10194836" cy="147425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097418">
                  <a:extLst>
                    <a:ext uri="{9D8B030D-6E8A-4147-A177-3AD203B41FA5}">
                      <a16:colId xmlns:a16="http://schemas.microsoft.com/office/drawing/2014/main" val="2265507077"/>
                    </a:ext>
                  </a:extLst>
                </a:gridCol>
                <a:gridCol w="5097418">
                  <a:extLst>
                    <a:ext uri="{9D8B030D-6E8A-4147-A177-3AD203B41FA5}">
                      <a16:colId xmlns:a16="http://schemas.microsoft.com/office/drawing/2014/main" val="757945478"/>
                    </a:ext>
                  </a:extLst>
                </a:gridCol>
              </a:tblGrid>
              <a:tr h="3829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Competition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Timeline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April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1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st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, 2021 ~ April 30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2021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23930"/>
                  </a:ext>
                </a:extLst>
              </a:tr>
              <a:tr h="357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Duration of participation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days (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April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19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, 2021 ~ April 30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2021)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13999"/>
                  </a:ext>
                </a:extLst>
              </a:tr>
              <a:tr h="37173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Participants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persons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685918"/>
                  </a:ext>
                </a:extLst>
              </a:tr>
              <a:tr h="3625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Kaggle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Notebook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https://www.kaggle.com/tlgks32/0423project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25384"/>
                  </a:ext>
                </a:extLst>
              </a:tr>
            </a:tbl>
          </a:graphicData>
        </a:graphic>
      </p:graphicFrame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12392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Cabin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7025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있었던 갑판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A~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알파벳으로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이루어져있다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총 데이터의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70%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갑판 종류 하나하나에 대해 분석하면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좋을것같아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one-hot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인코딩으로 진행하였다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갑판일수록 위쪽에 위치한다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배가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침몰할때에는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아래쪽에서부터 물이 차오르기 때문에 아래쪽 갑판일수록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낮아질수밖에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없다고 생각된다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이 독립변수는 생존에 유의미한 변수라 판단하였다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en-US" altLang="ko-KR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6C212C-2B0C-4BB1-ABE6-A6E941E9A4D7}"/>
              </a:ext>
            </a:extLst>
          </p:cNvPr>
          <p:cNvPicPr/>
          <p:nvPr/>
        </p:nvPicPr>
        <p:blipFill rotWithShape="1">
          <a:blip r:embed="rId3"/>
          <a:srcRect l="33206" t="41246" r="34137" b="4339"/>
          <a:stretch/>
        </p:blipFill>
        <p:spPr bwMode="auto">
          <a:xfrm>
            <a:off x="7373530" y="1749767"/>
            <a:ext cx="4497070" cy="4214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40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SibSp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형제자매의 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0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다양하다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처음에 형제자매의 수가 많을수록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낮아질거라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추론하였지만 시각화 자료를 보면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 가족을 제외하곤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거의 동일하다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이마저도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명의 형제자매를 가진 생존자가 표본이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매우적어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편향되었을 가능성이 높다고 판단했다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생존에 그렇게 큰 영향을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주는것도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아니지만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생존여부의 객관성을 떨어트리는 지표는 아니라고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평가지표를 통해 확인하였고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sibsp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변수를 제외하자 조금의 차이로 낮게 나와 조금의 영향을 가진 변수라고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4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Parch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Parch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배우자와 자식의 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이것또한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명이 가장 많았다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시각화를 하면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sibsp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다르게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독립변수는 회귀모형의 중요한 가정 중 하나인 선형성을 크게 위반하는 양상을 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회귀모형에 적합하지 않은 데이터라고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유의미하지않다고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회귀모형에서 제외시킨다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239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Ticket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8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숫자와 문자로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구성되어있다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숫자는 티켓의 번호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문자는 티켓의 발행지로 추정된다</a:t>
            </a: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문자와 숫자를 구분하여 문자만 따왔고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문자가 없는 데이터는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기입했다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티켓의 번호는 의미가 없고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티켓의 발행지는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지역에따라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묶을 수 있으므로 유의미하다고 판단했다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우리는 티켓의 발행지에 따라 빈부격차가 존재한다고 생각하였고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함께 시각화를 해보았다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 결과 높은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비율이 큰 발행지에 따라 생존율이 높아지는 것을 확인하였다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생존여부에 상관이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넣기로 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1C91DF-B3D3-4589-A1B0-23972D81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8" y="4523626"/>
            <a:ext cx="8859999" cy="1529459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5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Fare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Fare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승객별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지불 요금이다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상식적으로 지불요금은 타이타닉의 객실에 지불한 요금이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지배적일거라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 요금 평균을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결측치에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넣었다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시각화 자료를 보면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지불한 금액이 많을수록 높은 생존율을 보이는 경향을 확인 할 수 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cabin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영향이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있어보</a:t>
            </a:r>
            <a:r>
              <a:rPr lang="ko-KR" altLang="en-US" sz="1800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는 다른 독립변수들에 비해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cabin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과의 상관관계 지수가 높은 것을 근거로 들 수 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 따라서 높은 생존율을 보이는 것을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연관지어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설명하면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등객실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사람들은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갑판부터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갑판까지 이동이 자유로웠지만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2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등실부터는 이동이 제한적이었다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높은 요금을 지불한 사람일수록 생존율이 높아질 수 밖에 없다고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유의미하다고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9BBCC-DAE6-4534-AEA5-D1D9AAF62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89"/>
          <a:stretch/>
        </p:blipFill>
        <p:spPr>
          <a:xfrm>
            <a:off x="5897148" y="4927794"/>
            <a:ext cx="5906849" cy="1309907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2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414626845"/>
              </p:ext>
            </p:extLst>
          </p:nvPr>
        </p:nvGraphicFramePr>
        <p:xfrm>
          <a:off x="3426329" y="2791131"/>
          <a:ext cx="7329000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sz="3600" b="1" baseline="0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 smtClean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MODELING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470364337"/>
              </p:ext>
            </p:extLst>
          </p:nvPr>
        </p:nvGraphicFramePr>
        <p:xfrm>
          <a:off x="180505" y="58802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Summary</a:t>
                      </a:r>
                      <a:endParaRPr lang="ko-KR" altLang="ko-KR" sz="2000" b="1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35493" y="2440533"/>
            <a:ext cx="10058401" cy="19635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Beginner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에겐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편리한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9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ko-KR" altLang="en-US" sz="19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셋에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적합한 모델을 찾았고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그것은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앙상블 모델이다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9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Stacking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Blending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모든 데이터에 적합한 것이 아니다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endParaRPr lang="ko-KR" altLang="en-US" sz="1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368467" y="2440533"/>
            <a:ext cx="1726164" cy="69946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64906" y="1408373"/>
            <a:ext cx="10328988" cy="6994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모델링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과정에 대한 전반적인 이해에 초점을 맞추고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가장 좋은 학습 모델을 만드는 것</a:t>
            </a:r>
            <a:endParaRPr lang="ko-KR" altLang="en-US" sz="1900" dirty="0"/>
          </a:p>
        </p:txBody>
      </p:sp>
      <p:sp>
        <p:nvSpPr>
          <p:cNvPr id="4" name="오각형 3"/>
          <p:cNvSpPr/>
          <p:nvPr/>
        </p:nvSpPr>
        <p:spPr>
          <a:xfrm>
            <a:off x="368467" y="1408373"/>
            <a:ext cx="1726164" cy="69946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192718678"/>
              </p:ext>
            </p:extLst>
          </p:nvPr>
        </p:nvGraphicFramePr>
        <p:xfrm>
          <a:off x="180505" y="58802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앙상블 학습 유형</a:t>
                      </a:r>
                      <a:endParaRPr lang="ko-KR" altLang="ko-KR" sz="2000" b="1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화살표 연결선 2"/>
          <p:cNvCxnSpPr>
            <a:stCxn id="4" idx="3"/>
            <a:endCxn id="15" idx="1"/>
          </p:cNvCxnSpPr>
          <p:nvPr/>
        </p:nvCxnSpPr>
        <p:spPr>
          <a:xfrm flipV="1">
            <a:off x="2517966" y="1438702"/>
            <a:ext cx="1449464" cy="308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2517966" y="1747218"/>
            <a:ext cx="1458791" cy="456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967430" y="1192376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67429" y="1958863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Soft Voting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32" idx="3"/>
            <a:endCxn id="36" idx="1"/>
          </p:cNvCxnSpPr>
          <p:nvPr/>
        </p:nvCxnSpPr>
        <p:spPr>
          <a:xfrm flipV="1">
            <a:off x="2517966" y="3776425"/>
            <a:ext cx="1404620" cy="360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2" idx="3"/>
            <a:endCxn id="37" idx="1"/>
          </p:cNvCxnSpPr>
          <p:nvPr/>
        </p:nvCxnSpPr>
        <p:spPr>
          <a:xfrm>
            <a:off x="2517966" y="4136591"/>
            <a:ext cx="1404620" cy="484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759618" y="3042012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68721" y="3627532"/>
            <a:ext cx="2090056" cy="431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68721" y="4161438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화살표 연결선 27"/>
          <p:cNvCxnSpPr>
            <a:stCxn id="27" idx="3"/>
          </p:cNvCxnSpPr>
          <p:nvPr/>
        </p:nvCxnSpPr>
        <p:spPr>
          <a:xfrm>
            <a:off x="2496728" y="3021629"/>
            <a:ext cx="142585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922586" y="2742181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22586" y="3530099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radient boosting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22586" y="4374663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/>
          <p:cNvCxnSpPr>
            <a:endCxn id="29" idx="1"/>
          </p:cNvCxnSpPr>
          <p:nvPr/>
        </p:nvCxnSpPr>
        <p:spPr>
          <a:xfrm flipV="1">
            <a:off x="6057486" y="3288338"/>
            <a:ext cx="1702132" cy="47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6057486" y="3761178"/>
            <a:ext cx="1702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6057486" y="3761178"/>
            <a:ext cx="1702132" cy="598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4" idx="3"/>
            <a:endCxn id="46" idx="1"/>
          </p:cNvCxnSpPr>
          <p:nvPr/>
        </p:nvCxnSpPr>
        <p:spPr>
          <a:xfrm flipV="1">
            <a:off x="2517966" y="5374900"/>
            <a:ext cx="1406599" cy="3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924565" y="5128574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K-Fold Cross Validation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23648" y="1504216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Voting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02410" y="2778627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Bagging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23648" y="3893589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Boosting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3648" y="5843798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23648" y="5135222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0" name="직선 화살표 연결선 39"/>
          <p:cNvCxnSpPr>
            <a:endCxn id="41" idx="1"/>
          </p:cNvCxnSpPr>
          <p:nvPr/>
        </p:nvCxnSpPr>
        <p:spPr>
          <a:xfrm flipV="1">
            <a:off x="2517966" y="6078431"/>
            <a:ext cx="1406599" cy="3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924565" y="5832105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Hold-out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8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107687643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개념 정리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ensemble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학습 방법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970384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Hard Voting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분류기가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예측한 결과값을 최종 결과로 선정</a:t>
            </a: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분류기가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예측한 레이블 값의 결정 확률 평균을 구한 뒤 가장 확률이 높은 레이블 값을 최종 결과로 선정</a:t>
            </a: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5400000">
            <a:off x="1856792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/ Soft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47119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개의 개별 모델들이 생성한 예측 데이터를 기반으로 최종 메타 모델이 학습할 별도의 </a:t>
            </a: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예측할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재생성 하는 기법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5433527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23380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동일한 접근 방식을 따르지만 예측을 위해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set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예측함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오각형 16"/>
          <p:cNvSpPr/>
          <p:nvPr/>
        </p:nvSpPr>
        <p:spPr>
          <a:xfrm rot="5400000">
            <a:off x="9109788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21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056363"/>
            <a:ext cx="11964000" cy="5647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607618114"/>
              </p:ext>
            </p:extLst>
          </p:nvPr>
        </p:nvGraphicFramePr>
        <p:xfrm>
          <a:off x="179366" y="568713"/>
          <a:ext cx="6156119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156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Hard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Voting / Soft Voting  </a:t>
                      </a:r>
                      <a:r>
                        <a:rPr lang="ko-KR" alt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575939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3" y="1713033"/>
            <a:ext cx="4835395" cy="3350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83028"/>
            <a:ext cx="5561429" cy="62434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937872" y="1142870"/>
            <a:ext cx="2006082" cy="5192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73908" y="1142870"/>
            <a:ext cx="2006082" cy="5192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303" y="5063378"/>
            <a:ext cx="1012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채택하는 이유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단순히 투표를 통해 정하게 되면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좋지 않은 판단 모델이 많을 수록 잘못된 판단을 할 확률이 높아진다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Soft Voting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은 확률이기 때문에 다수결의 오류를 범할 가능성이 적다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Soft Voting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을 채택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한다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9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379771"/>
            <a:ext cx="11964000" cy="50645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697620184"/>
              </p:ext>
            </p:extLst>
          </p:nvPr>
        </p:nvGraphicFramePr>
        <p:xfrm>
          <a:off x="252549" y="753837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Dataset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7005" y="6136566"/>
            <a:ext cx="6258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https://www.kaggle.com/c/tabular-playground-series-apr-2021&gt;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22873"/>
              </p:ext>
            </p:extLst>
          </p:nvPr>
        </p:nvGraphicFramePr>
        <p:xfrm>
          <a:off x="464458" y="1661215"/>
          <a:ext cx="4676708" cy="1408557"/>
        </p:xfrm>
        <a:graphic>
          <a:graphicData uri="http://schemas.openxmlformats.org/drawingml/2006/table">
            <a:tbl>
              <a:tblPr firstRow="1" bandRow="1">
                <a:tableStyleId>{18DD3A8D-D20A-4945-B46B-B3D6B2CC5590}</a:tableStyleId>
              </a:tblPr>
              <a:tblGrid>
                <a:gridCol w="1169177">
                  <a:extLst>
                    <a:ext uri="{9D8B030D-6E8A-4147-A177-3AD203B41FA5}">
                      <a16:colId xmlns:a16="http://schemas.microsoft.com/office/drawing/2014/main" val="1360141907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3837360369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1425288316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3805774117"/>
                    </a:ext>
                  </a:extLst>
                </a:gridCol>
              </a:tblGrid>
              <a:tr h="469519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Rows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Cols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Size(MB)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61657"/>
                  </a:ext>
                </a:extLst>
              </a:tr>
              <a:tr h="46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Train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100,000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5.67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53378"/>
                  </a:ext>
                </a:extLst>
              </a:tr>
              <a:tr h="46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100,000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5.54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9594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9837" y="3312367"/>
            <a:ext cx="10627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대회에서 사용되는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데이터를 기반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하였으며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CTGAN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생성된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입니다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Titanic (https://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www.kaggle.com/c/titanic/overview)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81879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45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954431987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Stacking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71900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6874" y="1754152"/>
            <a:ext cx="1483567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Dataset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76874" y="2211354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71396" y="2211353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6588" y="2211352"/>
            <a:ext cx="503853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76874" y="3900193"/>
            <a:ext cx="1483567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Dataset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6874" y="4357395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71396" y="4357394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56588" y="4357393"/>
            <a:ext cx="503853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29319" y="2649887"/>
            <a:ext cx="1819469" cy="191277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메타 모델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396326" y="3354347"/>
            <a:ext cx="949630" cy="50385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060441" y="2211350"/>
            <a:ext cx="2092151" cy="10630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056822" y="3919956"/>
            <a:ext cx="2095770" cy="81564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993564" y="2276669"/>
            <a:ext cx="643812" cy="35456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59926" y="4395816"/>
            <a:ext cx="643812" cy="35456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93494" y="3231979"/>
            <a:ext cx="1595535" cy="748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예측 값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2;p4"/>
          <p:cNvSpPr/>
          <p:nvPr/>
        </p:nvSpPr>
        <p:spPr>
          <a:xfrm>
            <a:off x="179367" y="1153752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개념 정리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Hype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 Parameter </a:t>
                      </a:r>
                      <a:r>
                        <a:rPr lang="ko-KR" alt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탐색 방법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1558212" y="1539550"/>
            <a:ext cx="3498980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1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서치란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격자탐색이라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파라미터에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넣을 수 있는 값들을 순차적으로 입력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성능을 보이는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찾는 탐색 방법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5400000">
            <a:off x="2850502" y="247261"/>
            <a:ext cx="914400" cy="3498980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 Search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3952" y="1539549"/>
            <a:ext cx="3498980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서치란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서치는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말 그대로 모든 경우를 테이블로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만든뒤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격자로 탐색하는 방식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서치는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랜덤하게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넣는다</a:t>
            </a:r>
            <a:endParaRPr lang="en-US" altLang="ko-KR" sz="16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우수한 값을 모인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7556242" y="247260"/>
            <a:ext cx="914400" cy="3498980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Search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3998" y="1348532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Bayesian Optimization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모서리가 둥근 직사각형 5">
            <a:extLst>
              <a:ext uri="{FF2B5EF4-FFF2-40B4-BE49-F238E27FC236}">
                <a16:creationId xmlns:a16="http://schemas.microsoft.com/office/drawing/2014/main" id="{F4F89C80-70F3-42A6-BB1E-80ACFCD54429}"/>
              </a:ext>
            </a:extLst>
          </p:cNvPr>
          <p:cNvSpPr/>
          <p:nvPr/>
        </p:nvSpPr>
        <p:spPr>
          <a:xfrm>
            <a:off x="1202379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후보군 설정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8B11074B-6827-44B7-AA33-D6BE9E07FACB}"/>
              </a:ext>
            </a:extLst>
          </p:cNvPr>
          <p:cNvSpPr/>
          <p:nvPr/>
        </p:nvSpPr>
        <p:spPr>
          <a:xfrm>
            <a:off x="652278" y="1563282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반복 탐색을 줄여 빠르게 최적의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파라미터를 찾을 수 있는 방법</a:t>
            </a:r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1FF504AB-F7A0-407A-B10D-E4143E0765CE}"/>
              </a:ext>
            </a:extLst>
          </p:cNvPr>
          <p:cNvSpPr/>
          <p:nvPr/>
        </p:nvSpPr>
        <p:spPr>
          <a:xfrm>
            <a:off x="4827586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Surrogate Model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모서리가 둥근 직사각형 5">
            <a:extLst>
              <a:ext uri="{FF2B5EF4-FFF2-40B4-BE49-F238E27FC236}">
                <a16:creationId xmlns:a16="http://schemas.microsoft.com/office/drawing/2014/main" id="{8F6FCD6F-B430-4064-B19C-E66011F50F00}"/>
              </a:ext>
            </a:extLst>
          </p:cNvPr>
          <p:cNvSpPr/>
          <p:nvPr/>
        </p:nvSpPr>
        <p:spPr>
          <a:xfrm>
            <a:off x="8452793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Acquisition function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87B4518-A5B8-4D7F-8561-6B4520B989F1}"/>
              </a:ext>
            </a:extLst>
          </p:cNvPr>
          <p:cNvSpPr/>
          <p:nvPr/>
        </p:nvSpPr>
        <p:spPr>
          <a:xfrm>
            <a:off x="4065344" y="3635181"/>
            <a:ext cx="436103" cy="847267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구부러짐 28">
            <a:extLst>
              <a:ext uri="{FF2B5EF4-FFF2-40B4-BE49-F238E27FC236}">
                <a16:creationId xmlns:a16="http://schemas.microsoft.com/office/drawing/2014/main" id="{214E3973-488D-40D8-86A3-ECFF2712A0F5}"/>
              </a:ext>
            </a:extLst>
          </p:cNvPr>
          <p:cNvSpPr/>
          <p:nvPr/>
        </p:nvSpPr>
        <p:spPr>
          <a:xfrm>
            <a:off x="7549446" y="4401809"/>
            <a:ext cx="718312" cy="5571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위로 구부러짐 32">
            <a:extLst>
              <a:ext uri="{FF2B5EF4-FFF2-40B4-BE49-F238E27FC236}">
                <a16:creationId xmlns:a16="http://schemas.microsoft.com/office/drawing/2014/main" id="{7CBAF20B-E272-4882-87EC-2446317AC8B6}"/>
              </a:ext>
            </a:extLst>
          </p:cNvPr>
          <p:cNvSpPr/>
          <p:nvPr/>
        </p:nvSpPr>
        <p:spPr>
          <a:xfrm rot="10610142">
            <a:off x="7535131" y="3693929"/>
            <a:ext cx="718311" cy="5385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98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사용하지 않는 이유</a:t>
            </a:r>
            <a:endParaRPr lang="en-US" altLang="ko-KR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파라미터를 제대로 이해 못한 상태에서 임의로 파라미터 많은 앙상블 모델을 사용하는데 모델 하나하나의 파라미터를 전부 파악할 수 없다</a:t>
            </a:r>
            <a:r>
              <a:rPr lang="en-US" altLang="ko-KR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</a:t>
            </a:r>
            <a:r>
              <a:rPr lang="en-US" altLang="ko-KR" sz="1700" dirty="0" err="1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Sklearn</a:t>
            </a:r>
            <a:r>
              <a:rPr lang="en-US" altLang="ko-KR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</a:t>
            </a:r>
            <a:r>
              <a:rPr lang="ko-KR" altLang="en-US" sz="1700" dirty="0" err="1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하이퍼</a:t>
            </a: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파라미터 튜닝을 하면 임의의 범위이기 때문에 좋은 모델 튜닝이 되었다고 확신 할 수 없음</a:t>
            </a:r>
            <a:endParaRPr lang="en-US" altLang="ko-KR" sz="1700" dirty="0"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Bayesian Optimization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88FD2F-354C-4571-ABCA-B6F0E8AA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35" y="5317484"/>
            <a:ext cx="8773749" cy="895475"/>
          </a:xfrm>
          <a:prstGeom prst="rect">
            <a:avLst/>
          </a:prstGeom>
        </p:spPr>
      </p:pic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48915724-CF87-4137-883B-0481E05A49BE}"/>
              </a:ext>
            </a:extLst>
          </p:cNvPr>
          <p:cNvSpPr/>
          <p:nvPr/>
        </p:nvSpPr>
        <p:spPr>
          <a:xfrm>
            <a:off x="409390" y="4519929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소모하는 시간에 비해 적절한 튜닝이 이루어지지 않음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BAADCB-D00B-4F38-8F6F-DE9057F52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0"/>
          <a:stretch/>
        </p:blipFill>
        <p:spPr>
          <a:xfrm>
            <a:off x="1466235" y="5292537"/>
            <a:ext cx="3959217" cy="895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BE176-2E14-44C1-861E-5A75A03FFA38}"/>
              </a:ext>
            </a:extLst>
          </p:cNvPr>
          <p:cNvSpPr/>
          <p:nvPr/>
        </p:nvSpPr>
        <p:spPr>
          <a:xfrm>
            <a:off x="3600449" y="5292537"/>
            <a:ext cx="1514475" cy="44248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FD239E-06FF-4136-8332-4EA67208659D}"/>
              </a:ext>
            </a:extLst>
          </p:cNvPr>
          <p:cNvSpPr/>
          <p:nvPr/>
        </p:nvSpPr>
        <p:spPr>
          <a:xfrm>
            <a:off x="8887279" y="5322732"/>
            <a:ext cx="1514475" cy="44248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71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ea typeface="나눔스퀘어 Bold" panose="020B0600000101010101"/>
              </a:rPr>
              <a:t>머신러닝</a:t>
            </a:r>
            <a:r>
              <a:rPr lang="ko-KR" altLang="en-US" sz="1600" dirty="0" smtClean="0">
                <a:ea typeface="나눔스퀘어 Bold" panose="020B0600000101010101"/>
              </a:rPr>
              <a:t> 관련한 기술들을 통일되고 쉬운 인터페이스로 </a:t>
            </a:r>
            <a:r>
              <a:rPr lang="ko-KR" altLang="en-US" sz="1600" dirty="0" err="1" smtClean="0">
                <a:ea typeface="나눔스퀘어 Bold" panose="020B0600000101010101"/>
              </a:rPr>
              <a:t>사용할수</a:t>
            </a:r>
            <a:r>
              <a:rPr lang="ko-KR" altLang="en-US" sz="1600" dirty="0" smtClean="0">
                <a:ea typeface="나눔스퀘어 Bold" panose="020B0600000101010101"/>
              </a:rPr>
              <a:t> 있게 해주는 라이브러리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a typeface="나눔스퀘어 Bold" panose="020B0600000101010101"/>
              </a:rPr>
              <a:t>라이브러리 외적으로 </a:t>
            </a:r>
            <a:r>
              <a:rPr lang="en-US" altLang="ko-KR" sz="1600" dirty="0" err="1" smtClean="0">
                <a:ea typeface="나눔스퀘어 Bold" panose="020B0600000101010101"/>
              </a:rPr>
              <a:t>scikit</a:t>
            </a:r>
            <a:r>
              <a:rPr lang="en-US" altLang="ko-KR" sz="1600" dirty="0" smtClean="0">
                <a:ea typeface="나눔스퀘어 Bold" panose="020B0600000101010101"/>
              </a:rPr>
              <a:t> </a:t>
            </a:r>
            <a:r>
              <a:rPr lang="ko-KR" altLang="en-US" sz="1600" dirty="0" smtClean="0">
                <a:ea typeface="나눔스퀘어 Bold" panose="020B0600000101010101"/>
              </a:rPr>
              <a:t>스택을 사용하고 있기 때문에 다른 라이브러리와의 호환성이 좋다는 것이 가장 큰 장점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ea typeface="나눔스퀘어 Bold" panose="020B0600000101010101"/>
              </a:rPr>
              <a:t>딥러닝이나</a:t>
            </a:r>
            <a:r>
              <a:rPr lang="ko-KR" altLang="en-US" sz="1600" dirty="0" smtClean="0">
                <a:ea typeface="나눔스퀘어 Bold" panose="020B0600000101010101"/>
              </a:rPr>
              <a:t> 강화 학습을 다루지 않고</a:t>
            </a:r>
            <a:r>
              <a:rPr lang="en-US" altLang="ko-KR" sz="1600" dirty="0" smtClean="0">
                <a:ea typeface="나눔스퀘어 Bold" panose="020B0600000101010101"/>
              </a:rPr>
              <a:t>, </a:t>
            </a:r>
            <a:r>
              <a:rPr lang="ko-KR" altLang="en-US" sz="1600" dirty="0" smtClean="0">
                <a:ea typeface="나눔스퀘어 Bold" panose="020B0600000101010101"/>
              </a:rPr>
              <a:t>그래픽 모델과 시퀀스 예측</a:t>
            </a:r>
            <a:r>
              <a:rPr lang="en-US" altLang="ko-KR" sz="1600" dirty="0" smtClean="0">
                <a:ea typeface="나눔스퀘어 Bold" panose="020B0600000101010101"/>
              </a:rPr>
              <a:t>(Sequence Prediction) </a:t>
            </a:r>
            <a:r>
              <a:rPr lang="ko-KR" altLang="en-US" sz="1600" dirty="0" smtClean="0">
                <a:ea typeface="나눔스퀘어 Bold" panose="020B0600000101010101"/>
              </a:rPr>
              <a:t>기능을 지원하지 않음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ea typeface="나눔스퀘어 Bold" panose="020B0600000101010101"/>
              </a:rPr>
              <a:t>파이썬</a:t>
            </a:r>
            <a:r>
              <a:rPr lang="ko-KR" altLang="en-US" sz="1600" dirty="0" smtClean="0">
                <a:ea typeface="나눔스퀘어 Bold" panose="020B0600000101010101"/>
              </a:rPr>
              <a:t> 이외의 언어에서는 사용할 수 없고</a:t>
            </a:r>
            <a:r>
              <a:rPr lang="en-US" altLang="ko-KR" sz="1600" dirty="0" smtClean="0">
                <a:ea typeface="나눔스퀘어 Bold" panose="020B0600000101010101"/>
              </a:rPr>
              <a:t>, </a:t>
            </a:r>
            <a:r>
              <a:rPr lang="ko-KR" altLang="en-US" sz="1600" dirty="0" err="1" smtClean="0">
                <a:ea typeface="나눔스퀘어 Bold" panose="020B0600000101010101"/>
              </a:rPr>
              <a:t>파이썬</a:t>
            </a:r>
            <a:r>
              <a:rPr lang="ko-KR" altLang="en-US" sz="1600" dirty="0" smtClean="0">
                <a:ea typeface="나눔스퀘어 Bold" panose="020B0600000101010101"/>
              </a:rPr>
              <a:t> </a:t>
            </a:r>
            <a:r>
              <a:rPr lang="en-US" altLang="ko-KR" sz="1600" dirty="0" smtClean="0">
                <a:ea typeface="나눔스퀘어 Bold" panose="020B0600000101010101"/>
              </a:rPr>
              <a:t>JIT(Just-in-Time) </a:t>
            </a:r>
            <a:r>
              <a:rPr lang="ko-KR" altLang="en-US" sz="1600" dirty="0" smtClean="0">
                <a:ea typeface="나눔스퀘어 Bold" panose="020B0600000101010101"/>
              </a:rPr>
              <a:t>컴파일러인 </a:t>
            </a:r>
            <a:r>
              <a:rPr lang="ko-KR" altLang="en-US" sz="1600" dirty="0" err="1" smtClean="0">
                <a:ea typeface="나눔스퀘어 Bold" panose="020B0600000101010101"/>
              </a:rPr>
              <a:t>파이파이</a:t>
            </a:r>
            <a:r>
              <a:rPr lang="en-US" altLang="ko-KR" sz="1600" dirty="0" smtClean="0">
                <a:ea typeface="나눔스퀘어 Bold" panose="020B0600000101010101"/>
              </a:rPr>
              <a:t>(</a:t>
            </a:r>
            <a:r>
              <a:rPr lang="en-US" altLang="ko-KR" sz="1600" dirty="0" err="1" smtClean="0">
                <a:ea typeface="나눔스퀘어 Bold" panose="020B0600000101010101"/>
              </a:rPr>
              <a:t>PyPy</a:t>
            </a:r>
            <a:r>
              <a:rPr lang="en-US" altLang="ko-KR" sz="1600" dirty="0" smtClean="0">
                <a:ea typeface="나눔스퀘어 Bold" panose="020B0600000101010101"/>
              </a:rPr>
              <a:t>)</a:t>
            </a:r>
            <a:r>
              <a:rPr lang="ko-KR" altLang="en-US" sz="1600" dirty="0" smtClean="0">
                <a:ea typeface="나눔스퀘어 Bold" panose="020B0600000101010101"/>
              </a:rPr>
              <a:t>나 </a:t>
            </a:r>
            <a:r>
              <a:rPr lang="en-US" altLang="ko-KR" sz="1600" dirty="0" smtClean="0">
                <a:ea typeface="나눔스퀘어 Bold" panose="020B0600000101010101"/>
              </a:rPr>
              <a:t>GPU</a:t>
            </a:r>
            <a:r>
              <a:rPr lang="ko-KR" altLang="en-US" sz="1600" dirty="0" smtClean="0">
                <a:ea typeface="나눔스퀘어 Bold" panose="020B0600000101010101"/>
              </a:rPr>
              <a:t>를 지원하지 않음 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ea typeface="나눔스퀘어 Bold" panose="020B0600000101010101"/>
              </a:rPr>
              <a:t>딥러닝이나</a:t>
            </a:r>
            <a:r>
              <a:rPr lang="ko-KR" altLang="en-US" sz="1600" dirty="0" smtClean="0">
                <a:ea typeface="나눔스퀘어 Bold" panose="020B0600000101010101"/>
              </a:rPr>
              <a:t> 강화 학습을 지원하지 않아 정확한 이미지 분류와 신뢰성 있는 실시간 언어 분석</a:t>
            </a:r>
            <a:r>
              <a:rPr lang="en-US" altLang="ko-KR" sz="1600" dirty="0" smtClean="0">
                <a:ea typeface="나눔스퀘어 Bold" panose="020B0600000101010101"/>
              </a:rPr>
              <a:t>, </a:t>
            </a:r>
            <a:r>
              <a:rPr lang="ko-KR" altLang="en-US" sz="1600" dirty="0" smtClean="0">
                <a:ea typeface="나눔스퀘어 Bold" panose="020B0600000101010101"/>
              </a:rPr>
              <a:t>번역 같은 문제를 해결하는 데는 적절치 않음</a:t>
            </a:r>
            <a:endParaRPr lang="en-US" altLang="ko-KR" sz="1600" dirty="0" smtClean="0">
              <a:ea typeface="나눔스퀘어 Bold" panose="020B0600000101010101"/>
            </a:endParaRPr>
          </a:p>
          <a:p>
            <a:pPr>
              <a:lnSpc>
                <a:spcPct val="200000"/>
              </a:lnSpc>
            </a:pPr>
            <a:endParaRPr lang="en-US" altLang="ko-KR" sz="1600" dirty="0" smtClean="0">
              <a:effectLst/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Scikit</a:t>
                      </a:r>
                      <a:r>
                        <a:rPr 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Learn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92" y="1276473"/>
            <a:ext cx="1345650" cy="72377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41699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ea typeface="나눔스퀘어 Bold" panose="020B0600000101010101"/>
              </a:rPr>
              <a:t>지도학습</a:t>
            </a:r>
            <a:r>
              <a:rPr lang="ko-KR" altLang="en-US" sz="1600" dirty="0" smtClean="0">
                <a:ea typeface="나눔스퀘어 Bold" panose="020B0600000101010101"/>
              </a:rPr>
              <a:t> </a:t>
            </a:r>
            <a:r>
              <a:rPr lang="ko-KR" altLang="en-US" sz="1600" dirty="0">
                <a:ea typeface="나눔스퀘어 Bold" panose="020B0600000101010101"/>
              </a:rPr>
              <a:t>모듈 </a:t>
            </a:r>
            <a:r>
              <a:rPr lang="en-US" altLang="ko-KR" sz="1600" dirty="0">
                <a:ea typeface="나눔스퀘어 Bold" panose="020B0600000101010101"/>
              </a:rPr>
              <a:t>: Naive Bayes, Decision Trees, Support Vector Machine </a:t>
            </a:r>
            <a:r>
              <a:rPr lang="ko-KR" altLang="en-US" sz="1600" dirty="0">
                <a:ea typeface="나눔스퀘어 Bold" panose="020B0600000101010101"/>
              </a:rPr>
              <a:t>등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비지도학습</a:t>
            </a:r>
            <a:r>
              <a:rPr lang="ko-KR" altLang="en-US" sz="1600" dirty="0">
                <a:ea typeface="나눔스퀘어 Bold" panose="020B0600000101010101"/>
              </a:rPr>
              <a:t> 모듈 </a:t>
            </a:r>
            <a:r>
              <a:rPr lang="en-US" altLang="ko-KR" sz="1600" dirty="0">
                <a:ea typeface="나눔스퀘어 Bold" panose="020B0600000101010101"/>
              </a:rPr>
              <a:t>: Clustering, Gaussian mixture models</a:t>
            </a:r>
            <a:r>
              <a:rPr lang="ko-KR" altLang="en-US" sz="1600" dirty="0">
                <a:ea typeface="나눔스퀘어 Bold" panose="020B0600000101010101"/>
              </a:rPr>
              <a:t>등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모델 선택 및 평가를 위한 모듈 </a:t>
            </a:r>
            <a:r>
              <a:rPr lang="en-US" altLang="ko-KR" sz="1600" dirty="0">
                <a:ea typeface="나눔스퀘어 Bold" panose="020B0600000101010101"/>
              </a:rPr>
              <a:t>: Cross validation, Model evaluation, model save and load </a:t>
            </a:r>
            <a:r>
              <a:rPr lang="en-US" altLang="ko-KR" sz="1600" dirty="0" err="1">
                <a:ea typeface="나눔스퀘어 Bold" panose="020B0600000101010101"/>
              </a:rPr>
              <a:t>func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데이터 변환 및 데이터를 불러오기 위한 모듈 </a:t>
            </a:r>
            <a:r>
              <a:rPr lang="en-US" altLang="ko-KR" sz="1600" dirty="0">
                <a:ea typeface="나눔스퀘어 Bold" panose="020B0600000101010101"/>
              </a:rPr>
              <a:t>: pipeline, feature extraction, preprocessing data, dimensionality reduction</a:t>
            </a:r>
            <a:endParaRPr lang="ko-KR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Scikit</a:t>
                      </a:r>
                      <a:r>
                        <a:rPr 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Learn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4" y="3269780"/>
            <a:ext cx="4885352" cy="304121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2525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 smtClean="0">
                <a:ea typeface="나눔스퀘어 Bold" panose="020B0600000101010101"/>
              </a:rPr>
              <a:t>수백 </a:t>
            </a:r>
            <a:r>
              <a:rPr lang="ko-KR" altLang="ko-KR" sz="1600" dirty="0">
                <a:ea typeface="나눔스퀘어 Bold" panose="020B0600000101010101"/>
              </a:rPr>
              <a:t>줄의 코드를 몇 단어로만 대체하는 데 사용할 수 있는 대체 로우 코드 </a:t>
            </a:r>
            <a:r>
              <a:rPr lang="ko-KR" altLang="ko-KR" sz="1600" dirty="0" smtClean="0">
                <a:ea typeface="나눔스퀘어 Bold" panose="020B0600000101010101"/>
              </a:rPr>
              <a:t>라이브러리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 smtClean="0">
                <a:ea typeface="나눔스퀘어 Bold" panose="020B0600000101010101"/>
              </a:rPr>
              <a:t>매우 </a:t>
            </a:r>
            <a:r>
              <a:rPr lang="ko-KR" altLang="ko-KR" sz="1600" dirty="0">
                <a:ea typeface="나눔스퀘어 Bold" panose="020B0600000101010101"/>
              </a:rPr>
              <a:t>적은 코드 라인과 적은 수동 구성으로 많은 것을 얻을 수 </a:t>
            </a:r>
            <a:r>
              <a:rPr lang="ko-KR" altLang="ko-KR" sz="1600" dirty="0" smtClean="0">
                <a:ea typeface="나눔스퀘어 Bold" panose="020B0600000101010101"/>
              </a:rPr>
              <a:t>있다</a:t>
            </a:r>
            <a:endParaRPr lang="ko-KR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a typeface="나눔스퀘어 Bold" panose="020B0600000101010101"/>
              </a:rPr>
              <a:t>패키지의 목표는 분류 및 회귀를 위한 기계 학습 알고리즘을 평가하고 비교하는 주요 단계를 자동화하는 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 smtClean="0">
                <a:ea typeface="나눔스퀘어 Bold" panose="020B0600000101010101"/>
              </a:rPr>
              <a:t>코딩에 </a:t>
            </a:r>
            <a:r>
              <a:rPr lang="ko-KR" altLang="ko-KR" sz="1600" dirty="0">
                <a:ea typeface="나눔스퀘어 Bold" panose="020B0600000101010101"/>
              </a:rPr>
              <a:t>대한 배경 지식이 거의 또는 </a:t>
            </a:r>
            <a:r>
              <a:rPr lang="ko-KR" altLang="ko-KR" sz="1600" dirty="0" err="1">
                <a:ea typeface="나눔스퀘어 Bold" panose="020B0600000101010101"/>
              </a:rPr>
              <a:t>전혀없는</a:t>
            </a:r>
            <a:r>
              <a:rPr lang="ko-KR" altLang="ko-KR" sz="1600" dirty="0">
                <a:ea typeface="나눔스퀘어 Bold" panose="020B0600000101010101"/>
              </a:rPr>
              <a:t> 데이터 과학을 처음 접하는 사람들에게 </a:t>
            </a:r>
            <a:r>
              <a:rPr lang="ko-KR" altLang="ko-KR" sz="1600" dirty="0" smtClean="0">
                <a:ea typeface="나눔스퀘어 Bold" panose="020B0600000101010101"/>
              </a:rPr>
              <a:t>적합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 err="1">
                <a:ea typeface="나눔스퀘어 Bold" panose="020B0600000101010101"/>
                <a:hlinkClick r:id="rId3"/>
              </a:rPr>
              <a:t>Scikit</a:t>
            </a:r>
            <a:r>
              <a:rPr lang="en-US" altLang="ko-KR" sz="1600" u="sng" dirty="0">
                <a:ea typeface="나눔스퀘어 Bold" panose="020B0600000101010101"/>
                <a:hlinkClick r:id="rId3"/>
              </a:rPr>
              <a:t>-Learn</a:t>
            </a:r>
            <a:r>
              <a:rPr lang="en-US" altLang="ko-KR" sz="1600" dirty="0">
                <a:ea typeface="나눔스퀘어 Bold" panose="020B0600000101010101"/>
              </a:rPr>
              <a:t> , </a:t>
            </a:r>
            <a:r>
              <a:rPr lang="en-US" altLang="ko-KR" sz="1600" u="sng" dirty="0" err="1">
                <a:ea typeface="나눔스퀘어 Bold" panose="020B0600000101010101"/>
                <a:hlinkClick r:id="rId4"/>
              </a:rPr>
              <a:t>XGBoost</a:t>
            </a:r>
            <a:r>
              <a:rPr lang="en-US" altLang="ko-KR" sz="1600" dirty="0">
                <a:ea typeface="나눔스퀘어 Bold" panose="020B0600000101010101"/>
              </a:rPr>
              <a:t> , </a:t>
            </a:r>
            <a:r>
              <a:rPr lang="en-US" altLang="ko-KR" sz="1600" u="sng" dirty="0" err="1">
                <a:ea typeface="나눔스퀘어 Bold" panose="020B0600000101010101"/>
                <a:hlinkClick r:id="rId5"/>
              </a:rPr>
              <a:t>LightGBM</a:t>
            </a:r>
            <a:r>
              <a:rPr lang="en-US" altLang="ko-KR" sz="1600" dirty="0">
                <a:ea typeface="나눔스퀘어 Bold" panose="020B0600000101010101"/>
              </a:rPr>
              <a:t>  </a:t>
            </a:r>
            <a:r>
              <a:rPr lang="ko-KR" altLang="ko-KR" sz="1600" dirty="0">
                <a:ea typeface="나눔스퀘어 Bold" panose="020B0600000101010101"/>
              </a:rPr>
              <a:t>등과 같은 여러 기계 학습 라이브러리 및 프레임 워크를 둘러싼</a:t>
            </a:r>
            <a:r>
              <a:rPr lang="en-US" altLang="ko-KR" sz="1600" dirty="0">
                <a:ea typeface="나눔스퀘어 Bold" panose="020B0600000101010101"/>
              </a:rPr>
              <a:t> Python </a:t>
            </a:r>
            <a:r>
              <a:rPr lang="ko-KR" altLang="ko-KR" sz="1600" dirty="0" smtClean="0">
                <a:ea typeface="나눔스퀘어 Bold" panose="020B0600000101010101"/>
              </a:rPr>
              <a:t>라이브러리</a:t>
            </a:r>
            <a:endParaRPr lang="en-US" altLang="ko-KR" sz="1600" dirty="0" smtClean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ea typeface="나눔스퀘어 Bold" panose="020B0600000101010101"/>
              </a:rPr>
              <a:t>Pycaret</a:t>
            </a:r>
            <a:r>
              <a:rPr lang="ko-KR" altLang="ko-KR" sz="1600" dirty="0" smtClean="0">
                <a:ea typeface="나눔스퀘어 Bold" panose="020B0600000101010101"/>
              </a:rPr>
              <a:t>을 사용하면</a:t>
            </a:r>
            <a:r>
              <a:rPr lang="en-US" altLang="ko-KR" sz="1600" dirty="0" smtClean="0">
                <a:ea typeface="나눔스퀘어 Bold" panose="020B0600000101010101"/>
              </a:rPr>
              <a:t>  </a:t>
            </a:r>
            <a:r>
              <a:rPr lang="ko-KR" altLang="ko-KR" sz="1600" dirty="0" smtClean="0">
                <a:ea typeface="나눔스퀘어 Bold" panose="020B0600000101010101"/>
              </a:rPr>
              <a:t>직관적이며</a:t>
            </a:r>
            <a:r>
              <a:rPr lang="en-US" altLang="ko-KR" sz="1600" dirty="0" smtClean="0">
                <a:ea typeface="나눔스퀘어 Bold" panose="020B0600000101010101"/>
              </a:rPr>
              <a:t>, </a:t>
            </a:r>
            <a:r>
              <a:rPr lang="ko-KR" altLang="ko-KR" sz="1600" dirty="0" smtClean="0">
                <a:ea typeface="나눔스퀘어 Bold" panose="020B0600000101010101"/>
              </a:rPr>
              <a:t>빠르고 효율적이다</a:t>
            </a:r>
            <a:r>
              <a:rPr lang="en-US" altLang="ko-KR" sz="1600" dirty="0" smtClean="0">
                <a:ea typeface="나눔스퀘어 Bold" panose="020B0600000101010101"/>
              </a:rPr>
              <a:t>. </a:t>
            </a:r>
            <a:endParaRPr lang="ko-KR" altLang="ko-KR" sz="1600" dirty="0" smtClean="0">
              <a:ea typeface="나눔스퀘어 Bold" panose="020B0600000101010101"/>
            </a:endParaRPr>
          </a:p>
          <a:p>
            <a:pPr>
              <a:lnSpc>
                <a:spcPct val="200000"/>
              </a:lnSpc>
            </a:pPr>
            <a:endParaRPr lang="ko-KR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effectLst/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2" descr="https://ichi.pro/assets/images/max/724/1*tNq0zW90xIQXYmftKmXhu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637" y="1235821"/>
            <a:ext cx="1584363" cy="143117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vs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 descr="시스템 생성 대체 텍스트:&#10;Model &#10;Creation &#10;Hyperparameter &#10;Tuning &#10;Preprocessing &#10;Ensembling &#10;PyCaret &#10;Deployment &#10;Comparison 들 &#10;Analysis ">
            <a:extLst>
              <a:ext uri="{FF2B5EF4-FFF2-40B4-BE49-F238E27FC236}">
                <a16:creationId xmlns:a16="http://schemas.microsoft.com/office/drawing/2014/main" id="{23DAAE9A-9FB2-41DD-8B3B-6CBBC2807D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92" y="1529951"/>
            <a:ext cx="3352480" cy="296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1D8134-A178-4212-A145-895B0C9E0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51" y="2056901"/>
            <a:ext cx="3467584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EB62D-72DC-4369-A49F-85704E36D447}"/>
              </a:ext>
            </a:extLst>
          </p:cNvPr>
          <p:cNvSpPr txBox="1"/>
          <p:nvPr/>
        </p:nvSpPr>
        <p:spPr>
          <a:xfrm>
            <a:off x="1435551" y="4912550"/>
            <a:ext cx="9568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altLang="ko-KR" sz="24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2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ko-KR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자동으로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튜닝을 하고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예상치까지 계산하는 것이 </a:t>
            </a:r>
            <a:r>
              <a:rPr lang="ko-KR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 수준에서는 적절하다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E4DB9-547E-49FE-A717-EECFFE5F75E8}"/>
              </a:ext>
            </a:extLst>
          </p:cNvPr>
          <p:cNvSpPr txBox="1"/>
          <p:nvPr/>
        </p:nvSpPr>
        <p:spPr>
          <a:xfrm>
            <a:off x="5479879" y="2598003"/>
            <a:ext cx="813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사용은 현재 상황에서 적절한가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649C8F-00EB-4C3B-B170-01F1FDC4E023}"/>
              </a:ext>
            </a:extLst>
          </p:cNvPr>
          <p:cNvSpPr txBox="1"/>
          <p:nvPr/>
        </p:nvSpPr>
        <p:spPr>
          <a:xfrm>
            <a:off x="313766" y="1312962"/>
            <a:ext cx="11250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런에서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</a:t>
            </a:r>
            <a:r>
              <a:rPr lang="ko-KR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튜닝을 위한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서치를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대한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파라미터에대한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이해가 부족하기때문에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한정된 파라미터 내에서 한정된 수치를 지정할 수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밖에 없는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한계가 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C92152-F4A9-4EB3-B6A8-849C2E0950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8715" y="1879936"/>
            <a:ext cx="5731510" cy="2687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6832C7-091E-4299-9ED3-68A8671110A1}"/>
              </a:ext>
            </a:extLst>
          </p:cNvPr>
          <p:cNvPicPr/>
          <p:nvPr/>
        </p:nvPicPr>
        <p:blipFill rotWithShape="1">
          <a:blip r:embed="rId4"/>
          <a:srcRect r="14651"/>
          <a:stretch/>
        </p:blipFill>
        <p:spPr>
          <a:xfrm>
            <a:off x="5362211" y="1978245"/>
            <a:ext cx="5949614" cy="1954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CEE3F-5EA0-41F7-94B2-CC4FC49676F6}"/>
              </a:ext>
            </a:extLst>
          </p:cNvPr>
          <p:cNvSpPr txBox="1"/>
          <p:nvPr/>
        </p:nvSpPr>
        <p:spPr>
          <a:xfrm>
            <a:off x="718964" y="4656682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파이캐럿과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동일한 방식으로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summit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해보았으나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낮은 점수가 나왔다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F0070-007A-435F-80A5-7B36E663F5F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79770" y="5125731"/>
            <a:ext cx="5731510" cy="736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C3E838-4BD5-4B39-9C74-201AA35430AB}"/>
              </a:ext>
            </a:extLst>
          </p:cNvPr>
          <p:cNvSpPr/>
          <p:nvPr/>
        </p:nvSpPr>
        <p:spPr>
          <a:xfrm>
            <a:off x="6093398" y="5152858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A2CFC3-3404-44A9-9FE6-A201E7032A4C}"/>
              </a:ext>
            </a:extLst>
          </p:cNvPr>
          <p:cNvSpPr/>
          <p:nvPr/>
        </p:nvSpPr>
        <p:spPr>
          <a:xfrm>
            <a:off x="7160422" y="5265825"/>
            <a:ext cx="256158" cy="2532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50B5A-5F5C-41F0-996D-4726A83D2EB2}"/>
              </a:ext>
            </a:extLst>
          </p:cNvPr>
          <p:cNvSpPr txBox="1"/>
          <p:nvPr/>
        </p:nvSpPr>
        <p:spPr>
          <a:xfrm>
            <a:off x="7639222" y="4627675"/>
            <a:ext cx="39828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</a:t>
            </a:r>
            <a:r>
              <a:rPr lang="ko-KR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한것과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파라미터에 대한 이해가 부족한 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튜닝을 한 것의 차이로 보인다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8" y="666103"/>
          <a:ext cx="6794443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794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프레임워크와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프레임 워크는 같은가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649C8F-00EB-4C3B-B170-01F1FDC4E023}"/>
              </a:ext>
            </a:extLst>
          </p:cNvPr>
          <p:cNvSpPr txBox="1"/>
          <p:nvPr/>
        </p:nvSpPr>
        <p:spPr>
          <a:xfrm>
            <a:off x="340659" y="1332471"/>
            <a:ext cx="11250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런에서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동일한 파라미터를 넣어 모델링 진행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tune_model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튜닝이 완료된 파라미터를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튜닝했다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CEE3F-5EA0-41F7-94B2-CC4FC49676F6}"/>
              </a:ext>
            </a:extLst>
          </p:cNvPr>
          <p:cNvSpPr txBox="1"/>
          <p:nvPr/>
        </p:nvSpPr>
        <p:spPr>
          <a:xfrm>
            <a:off x="830196" y="4503886"/>
            <a:ext cx="616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파라미터로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돌려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0.80180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다른 결과를 확인할 수 있었다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프레임워크라고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생각했었지만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하는 과정에서 차이가 발생하고있다고 판단할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3E838-4BD5-4B39-9C74-201AA35430AB}"/>
              </a:ext>
            </a:extLst>
          </p:cNvPr>
          <p:cNvSpPr/>
          <p:nvPr/>
        </p:nvSpPr>
        <p:spPr>
          <a:xfrm>
            <a:off x="8611322" y="2798421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A2CFC3-3404-44A9-9FE6-A201E7032A4C}"/>
              </a:ext>
            </a:extLst>
          </p:cNvPr>
          <p:cNvSpPr/>
          <p:nvPr/>
        </p:nvSpPr>
        <p:spPr>
          <a:xfrm>
            <a:off x="7220876" y="4980939"/>
            <a:ext cx="256158" cy="2532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50B5A-5F5C-41F0-996D-4726A83D2EB2}"/>
              </a:ext>
            </a:extLst>
          </p:cNvPr>
          <p:cNvSpPr txBox="1"/>
          <p:nvPr/>
        </p:nvSpPr>
        <p:spPr>
          <a:xfrm>
            <a:off x="7707054" y="4786865"/>
            <a:ext cx="363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프레임워크</a:t>
            </a:r>
            <a:r>
              <a:rPr lang="en-US" altLang="ko-KR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구조는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동일하지 않다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것을 알 수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F82D1-A410-486A-9029-BEF286D1CE59}"/>
              </a:ext>
            </a:extLst>
          </p:cNvPr>
          <p:cNvPicPr/>
          <p:nvPr/>
        </p:nvPicPr>
        <p:blipFill rotWithShape="1">
          <a:blip r:embed="rId3"/>
          <a:srcRect l="42987"/>
          <a:stretch/>
        </p:blipFill>
        <p:spPr>
          <a:xfrm>
            <a:off x="1658470" y="2100077"/>
            <a:ext cx="4518211" cy="18545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9DE15-56B8-4D46-AD61-D05488834794}"/>
              </a:ext>
            </a:extLst>
          </p:cNvPr>
          <p:cNvSpPr/>
          <p:nvPr/>
        </p:nvSpPr>
        <p:spPr>
          <a:xfrm>
            <a:off x="5139689" y="2614284"/>
            <a:ext cx="103699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15F38-33CA-4F13-879A-DBAD90DF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0"/>
          <a:stretch/>
        </p:blipFill>
        <p:spPr>
          <a:xfrm>
            <a:off x="6391641" y="2680507"/>
            <a:ext cx="3959217" cy="8954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1DFD1F-BF07-4A96-BCC4-FB0FD487CB47}"/>
              </a:ext>
            </a:extLst>
          </p:cNvPr>
          <p:cNvSpPr/>
          <p:nvPr/>
        </p:nvSpPr>
        <p:spPr>
          <a:xfrm>
            <a:off x="8611322" y="2716869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870AD26-BFB8-424B-AA10-B07FCAC421C9}"/>
              </a:ext>
            </a:extLst>
          </p:cNvPr>
          <p:cNvSpPr/>
          <p:nvPr/>
        </p:nvSpPr>
        <p:spPr>
          <a:xfrm>
            <a:off x="9028956" y="3281082"/>
            <a:ext cx="231585" cy="294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F5C0D3A-FE60-4B41-B914-CE447DB5386E}"/>
              </a:ext>
            </a:extLst>
          </p:cNvPr>
          <p:cNvSpPr/>
          <p:nvPr/>
        </p:nvSpPr>
        <p:spPr>
          <a:xfrm>
            <a:off x="5542392" y="3221995"/>
            <a:ext cx="231585" cy="294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47929-643D-46ED-9CAF-0EDF06C8D426}"/>
              </a:ext>
            </a:extLst>
          </p:cNvPr>
          <p:cNvSpPr txBox="1"/>
          <p:nvPr/>
        </p:nvSpPr>
        <p:spPr>
          <a:xfrm>
            <a:off x="5139689" y="3583492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18B8E-5747-4CBC-B453-75A47165B67B}"/>
              </a:ext>
            </a:extLst>
          </p:cNvPr>
          <p:cNvSpPr txBox="1"/>
          <p:nvPr/>
        </p:nvSpPr>
        <p:spPr>
          <a:xfrm>
            <a:off x="8731237" y="3685004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9BCD9B-1B4B-438F-AEE0-8BC7CCE91660}"/>
              </a:ext>
            </a:extLst>
          </p:cNvPr>
          <p:cNvSpPr/>
          <p:nvPr/>
        </p:nvSpPr>
        <p:spPr>
          <a:xfrm>
            <a:off x="5124050" y="3564122"/>
            <a:ext cx="1036992" cy="32714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A7A7F2-CEC8-4504-95B7-5AE9511A4F03}"/>
              </a:ext>
            </a:extLst>
          </p:cNvPr>
          <p:cNvSpPr/>
          <p:nvPr/>
        </p:nvSpPr>
        <p:spPr>
          <a:xfrm>
            <a:off x="8626252" y="3685004"/>
            <a:ext cx="1036992" cy="32714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2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47347573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Description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450" y="6537932"/>
            <a:ext cx="1101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https://www.businessinsider.com/titanic-famous-survivors-victims-2018-4#:~:text=The%20Titanic%20%E2%80%94%20billed%20as%20an,and%20survivors%20were%20famous%20people..&gt;</a:t>
            </a:r>
            <a:endParaRPr lang="ko-KR" altLang="en-US" sz="9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79770"/>
            <a:ext cx="5664586" cy="4075538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1306286" y="2560320"/>
            <a:ext cx="39449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74617" y="2847703"/>
            <a:ext cx="587828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62148" y="4236720"/>
            <a:ext cx="4467498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74617" y="4484914"/>
            <a:ext cx="1650274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50AE53-01E7-4EFB-A36B-57899DAF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5" y="1399073"/>
            <a:ext cx="4491781" cy="3394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F4B7E0-C7EB-4B13-899F-28EC4437E7AA}"/>
              </a:ext>
            </a:extLst>
          </p:cNvPr>
          <p:cNvSpPr txBox="1"/>
          <p:nvPr/>
        </p:nvSpPr>
        <p:spPr>
          <a:xfrm>
            <a:off x="165636" y="6368027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http://www.hani.co.kr/arti/international/international_general/526929.html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FB8C16-A366-46A8-918C-F567A72A84BC}"/>
              </a:ext>
            </a:extLst>
          </p:cNvPr>
          <p:cNvCxnSpPr/>
          <p:nvPr/>
        </p:nvCxnSpPr>
        <p:spPr>
          <a:xfrm>
            <a:off x="9724292" y="4236720"/>
            <a:ext cx="9231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F42B6D-CB51-411B-853B-DB59CA906568}"/>
              </a:ext>
            </a:extLst>
          </p:cNvPr>
          <p:cNvCxnSpPr>
            <a:cxnSpLocks/>
          </p:cNvCxnSpPr>
          <p:nvPr/>
        </p:nvCxnSpPr>
        <p:spPr>
          <a:xfrm>
            <a:off x="6246307" y="4449746"/>
            <a:ext cx="440997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172573-E47F-4F54-A35F-77C579D6A457}"/>
              </a:ext>
            </a:extLst>
          </p:cNvPr>
          <p:cNvCxnSpPr>
            <a:cxnSpLocks/>
          </p:cNvCxnSpPr>
          <p:nvPr/>
        </p:nvCxnSpPr>
        <p:spPr>
          <a:xfrm>
            <a:off x="6237515" y="4688058"/>
            <a:ext cx="186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81879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8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Compare model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2" y="1291789"/>
            <a:ext cx="8248844" cy="50227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2554" y="2574854"/>
            <a:ext cx="8085625" cy="746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화살표 설명선 2"/>
          <p:cNvSpPr/>
          <p:nvPr/>
        </p:nvSpPr>
        <p:spPr>
          <a:xfrm>
            <a:off x="8691398" y="1723534"/>
            <a:ext cx="2701281" cy="2449484"/>
          </a:xfrm>
          <a:prstGeom prst="leftArrowCallout">
            <a:avLst>
              <a:gd name="adj1" fmla="val 14969"/>
              <a:gd name="adj2" fmla="val 17163"/>
              <a:gd name="adj3" fmla="val 15596"/>
              <a:gd name="adj4" fmla="val 6497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 Model TOP3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en-US" altLang="ko-KR" sz="20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GBC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ROC Curve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4" y="1984017"/>
            <a:ext cx="5461063" cy="4410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1549"/>
            <a:ext cx="5413449" cy="442294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830692" y="1315205"/>
            <a:ext cx="2391525" cy="5073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03956" y="1288709"/>
            <a:ext cx="2607791" cy="4904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45059"/>
              </p:ext>
            </p:extLst>
          </p:nvPr>
        </p:nvGraphicFramePr>
        <p:xfrm>
          <a:off x="8470956" y="3908702"/>
          <a:ext cx="163409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098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</a:tblGrid>
              <a:tr h="366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0.8505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455115" y="3908702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0.8495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29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ROC Curve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10" y="1763814"/>
            <a:ext cx="5612125" cy="457433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178521" y="1235920"/>
            <a:ext cx="2723298" cy="49029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16878" y="370432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0.8492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81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Feature Importance</a:t>
                      </a:r>
                      <a:endParaRPr lang="en-US" altLang="ko-KR"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830692" y="1315205"/>
            <a:ext cx="2391525" cy="5073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03956" y="1315205"/>
            <a:ext cx="2607791" cy="4639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" y="1989856"/>
            <a:ext cx="5675583" cy="39773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8" y="1984017"/>
            <a:ext cx="5771821" cy="39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Feature Importance</a:t>
                      </a:r>
                      <a:endParaRPr lang="en-US" altLang="ko-KR" sz="20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4634758" y="1243444"/>
            <a:ext cx="2723298" cy="49029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789" y="1823607"/>
            <a:ext cx="6451236" cy="44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443797132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Best model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51869"/>
              </p:ext>
            </p:extLst>
          </p:nvPr>
        </p:nvGraphicFramePr>
        <p:xfrm>
          <a:off x="1747840" y="253199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Tuned_lightgbm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0.7420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431649"/>
              </p:ext>
            </p:extLst>
          </p:nvPr>
        </p:nvGraphicFramePr>
        <p:xfrm>
          <a:off x="1747840" y="383654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2873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1484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3214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53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0.7447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677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02275"/>
              </p:ext>
            </p:extLst>
          </p:nvPr>
        </p:nvGraphicFramePr>
        <p:xfrm>
          <a:off x="1747840" y="514109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2873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1484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3214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53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0.7796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0.7434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67701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10602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AUC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Tuned_catboost</a:t>
            </a:r>
            <a:endParaRPr lang="en-US" altLang="ko-KR" sz="18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Accuracy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en-US" altLang="ko-KR" sz="18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Tuned_gbc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4"/>
            <a:ext cx="1465943" cy="1064131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80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646852424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Ensemble Blending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Blending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좋은 평가지표 나온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중에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조합을 채택하였다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06410"/>
              </p:ext>
            </p:extLst>
          </p:nvPr>
        </p:nvGraphicFramePr>
        <p:xfrm>
          <a:off x="2467358" y="1998973"/>
          <a:ext cx="934604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0.7461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352231" y="199897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 Models</a:t>
            </a:r>
          </a:p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soft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26685"/>
              </p:ext>
            </p:extLst>
          </p:nvPr>
        </p:nvGraphicFramePr>
        <p:xfrm>
          <a:off x="2467358" y="4243533"/>
          <a:ext cx="934604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0.7402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352231" y="424353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 Models</a:t>
            </a:r>
          </a:p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hard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91998" y="2882653"/>
            <a:ext cx="9302620" cy="532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95351" y="3415004"/>
            <a:ext cx="9302620" cy="682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639682452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Ensemble Stacking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Stacking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가장 좋은 평가지표 나온 모델들은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Tuned_gbc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Tuned_cb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11388"/>
              </p:ext>
            </p:extLst>
          </p:nvPr>
        </p:nvGraphicFramePr>
        <p:xfrm>
          <a:off x="2467358" y="1998973"/>
          <a:ext cx="9346045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1600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0.8406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0.7393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0.8390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0.7733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0.7356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0.8437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0.7778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352231" y="199897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 Models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81943" y="3526971"/>
            <a:ext cx="9302620" cy="811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690540804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</a:t>
                      </a:r>
                      <a:r>
                        <a:rPr lang="ko-KR" altLang="en-US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모델들 결정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kaggle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score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나온 모델은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92609"/>
              </p:ext>
            </p:extLst>
          </p:nvPr>
        </p:nvGraphicFramePr>
        <p:xfrm>
          <a:off x="2224761" y="2138933"/>
          <a:ext cx="8020251" cy="250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9825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4450426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</a:tblGrid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Models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Kaggle</a:t>
                      </a:r>
                      <a:r>
                        <a:rPr lang="en-US" altLang="ko-KR" sz="20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0.80378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491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0.8037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0.80305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83239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0.80406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224761" y="4105469"/>
            <a:ext cx="8020252" cy="541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889263661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</a:t>
                      </a:r>
                      <a:r>
                        <a:rPr lang="en-US" altLang="ko-KR" sz="2000" b="1" baseline="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Kaggle</a:t>
                      </a:r>
                      <a:r>
                        <a:rPr lang="en-US" altLang="ko-KR" sz="2000" b="1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Score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65017"/>
              </p:ext>
            </p:extLst>
          </p:nvPr>
        </p:nvGraphicFramePr>
        <p:xfrm>
          <a:off x="790770" y="2500728"/>
          <a:ext cx="104512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867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2735">
                  <a:extLst>
                    <a:ext uri="{9D8B030D-6E8A-4147-A177-3AD203B41FA5}">
                      <a16:colId xmlns:a16="http://schemas.microsoft.com/office/drawing/2014/main" val="2561853212"/>
                    </a:ext>
                  </a:extLst>
                </a:gridCol>
                <a:gridCol w="2892489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3908206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Stacking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Blending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Pycaret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0.80249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0.80241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Lgbm+cat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0.80079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Sklearn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0.80314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Lgbm+cat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0.80293</a:t>
                      </a:r>
                      <a:endParaRPr lang="ko-KR" altLang="en-US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416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0770" y="4621858"/>
            <a:ext cx="1012604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정확도를 올리는 모델링 방법이라고 적용해 보았지만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LightGBM+Catboost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voting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방식이 더 적합함을 알 수 있었다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50490" y="1853304"/>
            <a:ext cx="1278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ln w="38100">
                  <a:solidFill>
                    <a:srgbClr val="FF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0" dirty="0">
              <a:ln w="38100">
                <a:solidFill>
                  <a:srgbClr val="FF0000"/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7973" y="1283413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이를 통해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Stacking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Blending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모든 데이터에 적합한 것이 아님을 알 수 있었다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순서도: 지연 14"/>
          <p:cNvSpPr/>
          <p:nvPr/>
        </p:nvSpPr>
        <p:spPr>
          <a:xfrm>
            <a:off x="307973" y="1279573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37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569909114"/>
              </p:ext>
            </p:extLst>
          </p:nvPr>
        </p:nvGraphicFramePr>
        <p:xfrm>
          <a:off x="3138945" y="2634376"/>
          <a:ext cx="8365077" cy="265173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076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2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6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EXPLORATORY</a:t>
                      </a:r>
                      <a:r>
                        <a:rPr lang="en-US" altLang="ko-KR" sz="36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DATA ANALYSIS (EDA)</a:t>
                      </a:r>
                      <a:endParaRPr lang="en-US" altLang="ko-KR" sz="36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659820121"/>
              </p:ext>
            </p:extLst>
          </p:nvPr>
        </p:nvGraphicFramePr>
        <p:xfrm>
          <a:off x="260741" y="2715275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80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1980990101"/>
              </p:ext>
            </p:extLst>
          </p:nvPr>
        </p:nvGraphicFramePr>
        <p:xfrm>
          <a:off x="8207050" y="2920340"/>
          <a:ext cx="2724653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2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5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참고자료 </a:t>
                      </a:r>
                      <a:endParaRPr sz="3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096111457"/>
              </p:ext>
            </p:extLst>
          </p:nvPr>
        </p:nvGraphicFramePr>
        <p:xfrm>
          <a:off x="5320137" y="2992530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9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Lee, H. J. (2021, April 24). </a:t>
            </a:r>
            <a:r>
              <a:rPr lang="en-US" altLang="ko-KR" sz="1700" i="1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0423Project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  <a:hlinkClick r:id="rId3"/>
              </a:rPr>
              <a:t>https://www.kaggle.com/tlgks32/0423project</a:t>
            </a: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Jun, E. J. (2021, April 25). </a:t>
            </a:r>
            <a:r>
              <a:rPr lang="en-US" altLang="ko-KR" sz="1700" i="1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TPS April EDA &amp; Feature Engineering✨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https://www.kaggle.com/eunijnjun/tps-april-eda-feature-engineering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Seo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, J. H. (2021, April 25). </a:t>
            </a:r>
            <a:r>
              <a:rPr lang="en-US" altLang="ko-KR" sz="1700" i="1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titanic_visualization_baysianoptimization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  <a:hlinkClick r:id="rId4"/>
              </a:rPr>
              <a:t>https://www.kaggle.com/elon4773/titanic-visualization-baysianoptimization</a:t>
            </a: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Kwon, J. M. (2021, April 25). </a:t>
            </a:r>
            <a:r>
              <a:rPr lang="en-US" altLang="ko-KR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notebook5df7ae9696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https://www.kaggle.com/kwonjungmin/notebook5df7ae9696</a:t>
            </a: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Bayesian-Optimization Git. 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https://kjm94.github.io/2021/04/29/Bayesian-Optimization</a:t>
            </a:r>
            <a:r>
              <a:rPr lang="en-US" altLang="ko-KR" sz="1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</a:t>
            </a:r>
            <a:endParaRPr lang="en-US" altLang="ko-KR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References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Summary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프로젝트의 목적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43569"/>
            <a:ext cx="106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독립 변수들 사이에서 유의미한 변수를 찾고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</a:t>
            </a:r>
            <a:r>
              <a:rPr lang="ko-KR" altLang="en-US" sz="1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도움이 되지않는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변수는 제외한다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른쪽 화살표 4">
            <a:extLst>
              <a:ext uri="{FF2B5EF4-FFF2-40B4-BE49-F238E27FC236}">
                <a16:creationId xmlns:a16="http://schemas.microsoft.com/office/drawing/2014/main" id="{41739D41-5AE9-49F4-98A5-D8705DE139FF}"/>
              </a:ext>
            </a:extLst>
          </p:cNvPr>
          <p:cNvSpPr/>
          <p:nvPr/>
        </p:nvSpPr>
        <p:spPr>
          <a:xfrm>
            <a:off x="374469" y="3197732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3C142-9D7E-463B-A4C0-E546A102E3A0}"/>
              </a:ext>
            </a:extLst>
          </p:cNvPr>
          <p:cNvSpPr txBox="1"/>
          <p:nvPr/>
        </p:nvSpPr>
        <p:spPr>
          <a:xfrm>
            <a:off x="774669" y="3189023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2F1-ECDD-4A77-9205-88A648B61671}"/>
              </a:ext>
            </a:extLst>
          </p:cNvPr>
          <p:cNvSpPr txBox="1"/>
          <p:nvPr/>
        </p:nvSpPr>
        <p:spPr>
          <a:xfrm>
            <a:off x="252549" y="3724428"/>
            <a:ext cx="1065846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 변수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Parch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회귀 선형성을 위반하는 분포를 띄고있어 제외한다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변수들은 유의미하다고 판단하여 적절한 인코딩을 통해 모델에 포함시킨다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03282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03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084034"/>
            <a:ext cx="11964000" cy="54661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6565" y="53243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Summary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of Data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3" y="1379770"/>
            <a:ext cx="4556721" cy="436955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202232" y="1151888"/>
          <a:ext cx="6659880" cy="533048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1664970">
                  <a:extLst>
                    <a:ext uri="{9D8B030D-6E8A-4147-A177-3AD203B41FA5}">
                      <a16:colId xmlns:a16="http://schemas.microsoft.com/office/drawing/2014/main" val="2744250901"/>
                    </a:ext>
                  </a:extLst>
                </a:gridCol>
                <a:gridCol w="1955347">
                  <a:extLst>
                    <a:ext uri="{9D8B030D-6E8A-4147-A177-3AD203B41FA5}">
                      <a16:colId xmlns:a16="http://schemas.microsoft.com/office/drawing/2014/main" val="2267489416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633297829"/>
                    </a:ext>
                  </a:extLst>
                </a:gridCol>
                <a:gridCol w="1686624">
                  <a:extLst>
                    <a:ext uri="{9D8B030D-6E8A-4147-A177-3AD203B41FA5}">
                      <a16:colId xmlns:a16="http://schemas.microsoft.com/office/drawing/2014/main" val="3559355761"/>
                    </a:ext>
                  </a:extLst>
                </a:gridCol>
              </a:tblGrid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Features</a:t>
                      </a:r>
                      <a:endParaRPr lang="ko-KR" altLang="en-US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타입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Null</a:t>
                      </a:r>
                      <a:r>
                        <a:rPr lang="ko-KR" altLang="en-US" b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값 개수</a:t>
                      </a:r>
                      <a:r>
                        <a:rPr lang="en-US" altLang="ko-KR" b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(Train)</a:t>
                      </a:r>
                      <a:endParaRPr lang="ko-KR" altLang="en-US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70125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Survived(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생존 여부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label(0,1)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21505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PassengerId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44828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Pclass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객실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1st(1),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2nd(2), 3rd(3</a:t>
                      </a:r>
                      <a:r>
                        <a:rPr lang="en-US" altLang="ko-KR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08085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Last / First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name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955395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Sex(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Male,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Female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74623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나이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continuous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3,292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211841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Sibsp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형제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배우자 수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Quantitative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23399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Parch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부모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자식 수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Quantitative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15100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Ticket(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티켓 번호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Alphabet+integer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1673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Fare(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탑승료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Continuous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95700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Cabin(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갑판 번호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Alphabet+integer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67,866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28798"/>
                  </a:ext>
                </a:extLst>
              </a:tr>
              <a:tr h="74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Embarked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탑승항구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C(Cherbourg),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Q(Queenstown), S(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Southhampton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206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68137" y="5860869"/>
            <a:ext cx="1463040" cy="2264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values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9296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4089</Words>
  <Application>Microsoft Office PowerPoint</Application>
  <PresentationFormat>와이드스크린</PresentationFormat>
  <Paragraphs>1026</Paragraphs>
  <Slides>71</Slides>
  <Notes>71</Notes>
  <HiddenSlides>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나눔스퀘어 Bold</vt:lpstr>
      <vt:lpstr>나눔스퀘어 ExtraBold</vt:lpstr>
      <vt:lpstr>나눔스퀘어_ac Bold</vt:lpstr>
      <vt:lpstr>나눔스퀘어라운드 ExtraBold</vt:lpstr>
      <vt:lpstr>맑은 고딕</vt:lpstr>
      <vt:lpstr>Arial</vt:lpstr>
      <vt:lpstr>Calibri</vt:lpstr>
      <vt:lpstr>Century</vt:lpstr>
      <vt:lpstr>Times New Roman</vt:lpstr>
      <vt:lpstr>Wingdings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w</cp:lastModifiedBy>
  <cp:revision>384</cp:revision>
  <dcterms:created xsi:type="dcterms:W3CDTF">2020-01-20T05:08:25Z</dcterms:created>
  <dcterms:modified xsi:type="dcterms:W3CDTF">2021-04-30T06:11:22Z</dcterms:modified>
</cp:coreProperties>
</file>